
<file path=[Content_Types].xml><?xml version="1.0" encoding="utf-8"?>
<Types xmlns="http://schemas.openxmlformats.org/package/2006/content-types">
  <Override PartName="/_rels/.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16.xml" ContentType="application/vnd.openxmlformats-officedocument.presentationml.slideLayout+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jpeg" ContentType="image/jpeg"/>
  <Override PartName="/ppt/media/image2.png" ContentType="image/png"/>
  <Override PartName="/ppt/media/image1.png" ContentType="image/png"/>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Masters/slideMaster3.xml" ContentType="application/vnd.openxmlformats-officedocument.presentationml.slideMaster+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343040"/>
            <a:ext cx="5486040" cy="4114440"/>
          </a:xfrm>
          <a:prstGeom prst="rect">
            <a:avLst/>
          </a:prstGeom>
        </p:spPr>
        <p:txBody>
          <a:bodyPr bIns="0" lIns="0" rIns="0" tIns="0" wrap="none"/>
          <a:p>
            <a:r>
              <a:rPr lang="en-US"/>
              <a:t>Click to edit the notes format</a:t>
            </a:r>
            <a:endParaRPr/>
          </a:p>
        </p:txBody>
      </p:sp>
      <p:sp>
        <p:nvSpPr>
          <p:cNvPr id="109" name="PlaceHolder 2"/>
          <p:cNvSpPr>
            <a:spLocks noGrp="1"/>
          </p:cNvSpPr>
          <p:nvPr>
            <p:ph type="hdr"/>
          </p:nvPr>
        </p:nvSpPr>
        <p:spPr>
          <a:xfrm>
            <a:off x="0" y="0"/>
            <a:ext cx="2975760" cy="456840"/>
          </a:xfrm>
          <a:prstGeom prst="rect">
            <a:avLst/>
          </a:prstGeom>
        </p:spPr>
        <p:txBody>
          <a:bodyPr bIns="0" lIns="0" rIns="0" tIns="0" wrap="none"/>
          <a:p>
            <a:r>
              <a:rPr lang="en-US"/>
              <a:t>&lt;header&gt;</a:t>
            </a:r>
            <a:endParaRPr/>
          </a:p>
        </p:txBody>
      </p:sp>
      <p:sp>
        <p:nvSpPr>
          <p:cNvPr id="110" name="PlaceHolder 3"/>
          <p:cNvSpPr>
            <a:spLocks noGrp="1"/>
          </p:cNvSpPr>
          <p:nvPr>
            <p:ph type="dt"/>
          </p:nvPr>
        </p:nvSpPr>
        <p:spPr>
          <a:xfrm>
            <a:off x="3881880" y="0"/>
            <a:ext cx="2975760" cy="456840"/>
          </a:xfrm>
          <a:prstGeom prst="rect">
            <a:avLst/>
          </a:prstGeom>
        </p:spPr>
        <p:txBody>
          <a:bodyPr bIns="0" lIns="0" rIns="0" tIns="0" wrap="none"/>
          <a:p>
            <a:pPr algn="r"/>
            <a:r>
              <a:rPr lang="en-US"/>
              <a:t>&lt;date/time&gt;</a:t>
            </a:r>
            <a:endParaRPr/>
          </a:p>
        </p:txBody>
      </p:sp>
      <p:sp>
        <p:nvSpPr>
          <p:cNvPr id="111" name="PlaceHolder 4"/>
          <p:cNvSpPr>
            <a:spLocks noGrp="1"/>
          </p:cNvSpPr>
          <p:nvPr>
            <p:ph type="ftr"/>
          </p:nvPr>
        </p:nvSpPr>
        <p:spPr>
          <a:xfrm>
            <a:off x="0" y="8686800"/>
            <a:ext cx="2975760" cy="456840"/>
          </a:xfrm>
          <a:prstGeom prst="rect">
            <a:avLst/>
          </a:prstGeom>
        </p:spPr>
        <p:txBody>
          <a:bodyPr anchor="b" bIns="0" lIns="0" rIns="0" tIns="0" wrap="none"/>
          <a:p>
            <a:r>
              <a:rPr lang="en-US"/>
              <a:t>&lt;footer&gt;</a:t>
            </a:r>
            <a:endParaRPr/>
          </a:p>
        </p:txBody>
      </p:sp>
      <p:sp>
        <p:nvSpPr>
          <p:cNvPr id="112" name="PlaceHolder 5"/>
          <p:cNvSpPr>
            <a:spLocks noGrp="1"/>
          </p:cNvSpPr>
          <p:nvPr>
            <p:ph type="sldNum"/>
          </p:nvPr>
        </p:nvSpPr>
        <p:spPr>
          <a:xfrm>
            <a:off x="3881880" y="8686800"/>
            <a:ext cx="2975760" cy="456840"/>
          </a:xfrm>
          <a:prstGeom prst="rect">
            <a:avLst/>
          </a:prstGeom>
        </p:spPr>
        <p:txBody>
          <a:bodyPr anchor="b" bIns="0" lIns="0" rIns="0" tIns="0" wrap="none"/>
          <a:p>
            <a:pPr algn="r"/>
            <a:fld id="{358B7B8E-74B0-4D31-878F-6B73059F83BB}"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685800" y="4400640"/>
            <a:ext cx="5485320" cy="3599280"/>
          </a:xfrm>
          <a:prstGeom prst="rect">
            <a:avLst/>
          </a:prstGeom>
        </p:spPr>
        <p:txBody>
          <a:bodyPr bIns="0" lIns="0" rIns="0" tIns="0"/>
          <a:p>
            <a:pPr>
              <a:lnSpc>
                <a:spcPct val="100000"/>
              </a:lnSpc>
              <a:buFont typeface="Arial"/>
              <a:buChar char="•"/>
            </a:pPr>
            <a:r>
              <a:rPr i="1" lang="en-US"/>
              <a:t>Alignment of forces </a:t>
            </a:r>
            <a:r>
              <a:rPr lang="en-US"/>
              <a:t>concept to focus on the fire run getting worse or better</a:t>
            </a:r>
            <a:endParaRPr/>
          </a:p>
          <a:p>
            <a:pPr>
              <a:lnSpc>
                <a:spcPct val="100000"/>
              </a:lnSpc>
              <a:buFont typeface="Arial"/>
              <a:buChar char="•"/>
            </a:pPr>
            <a:r>
              <a:rPr lang="en-US"/>
              <a:t>Models to create identified fire behavior for every single fire run</a:t>
            </a:r>
            <a:endParaRPr/>
          </a:p>
          <a:p>
            <a:pPr>
              <a:lnSpc>
                <a:spcPct val="100000"/>
              </a:lnSpc>
              <a:buFont typeface="Arial"/>
              <a:buChar char="•"/>
            </a:pPr>
            <a:r>
              <a:rPr lang="en-US"/>
              <a:t>Random and chaotic ignitions to look for unpredictable events</a:t>
            </a:r>
            <a:endParaRPr/>
          </a:p>
          <a:p>
            <a:pPr>
              <a:lnSpc>
                <a:spcPct val="100000"/>
              </a:lnSpc>
              <a:buFont typeface="Arial"/>
              <a:buChar char="•"/>
            </a:pPr>
            <a:r>
              <a:rPr lang="en-US"/>
              <a:t>Mapping over 3D terrain to show the flux of runs</a:t>
            </a:r>
            <a:endParaRPr/>
          </a:p>
          <a:p>
            <a:pPr>
              <a:lnSpc>
                <a:spcPct val="100000"/>
              </a:lnSpc>
              <a:buFont typeface="Arial"/>
              <a:buChar char="•"/>
            </a:pPr>
            <a:r>
              <a:rPr lang="en-US"/>
              <a:t>Concentrate on looking for </a:t>
            </a:r>
            <a:r>
              <a:rPr i="1" lang="en-US"/>
              <a:t>highways of fire </a:t>
            </a:r>
            <a:r>
              <a:rPr lang="en-US"/>
              <a:t>over the landscape</a:t>
            </a:r>
            <a:endParaRPr/>
          </a:p>
          <a:p>
            <a:pPr>
              <a:lnSpc>
                <a:spcPct val="100000"/>
              </a:lnSpc>
              <a:buFont typeface="Arial"/>
              <a:buChar char="•"/>
            </a:pPr>
            <a:r>
              <a:rPr lang="en-US"/>
              <a:t>Create a tool that can show how these highways change when the environment changes</a:t>
            </a:r>
            <a:endParaRPr/>
          </a:p>
          <a:p>
            <a:pPr>
              <a:lnSpc>
                <a:spcPct val="100000"/>
              </a:lnSpc>
            </a:pPr>
            <a:endParaRPr/>
          </a:p>
          <a:p>
            <a:pPr>
              <a:lnSpc>
                <a:spcPct val="100000"/>
              </a:lnSpc>
            </a:pPr>
            <a:r>
              <a:rPr lang="en-US"/>
              <a:t>New Vision: </a:t>
            </a:r>
            <a:endParaRPr/>
          </a:p>
          <a:p>
            <a:pPr>
              <a:lnSpc>
                <a:spcPct val="100000"/>
              </a:lnSpc>
            </a:pPr>
            <a:r>
              <a:rPr lang="en-US"/>
              <a:t>We don’t look at a fire spreading, we don’t look to GIS layers of fire behavior....</a:t>
            </a:r>
            <a:endParaRPr/>
          </a:p>
          <a:p>
            <a:pPr>
              <a:lnSpc>
                <a:spcPct val="100000"/>
              </a:lnSpc>
            </a:pPr>
            <a:r>
              <a:rPr lang="en-US"/>
              <a:t>Instead, we improve the CPS fire path concept and bring it to a new level:</a:t>
            </a:r>
            <a:endParaRPr/>
          </a:p>
          <a:p>
            <a:pPr>
              <a:lnSpc>
                <a:spcPct val="100000"/>
              </a:lnSpc>
            </a:pPr>
            <a:r>
              <a:rPr lang="en-US" sz="2400"/>
              <a:t>Concentration of paths: </a:t>
            </a:r>
            <a:r>
              <a:rPr b="1" i="1" lang="en-US" sz="2400"/>
              <a:t>highways</a:t>
            </a:r>
            <a:endParaRPr/>
          </a:p>
          <a:p>
            <a:pPr>
              <a:lnSpc>
                <a:spcPct val="100000"/>
              </a:lnSpc>
            </a:pPr>
            <a:r>
              <a:rPr lang="en-US" sz="2400"/>
              <a:t>Lack of paths: </a:t>
            </a:r>
            <a:r>
              <a:rPr b="1" i="1" lang="en-US" sz="2400"/>
              <a:t>windows of opportunity </a:t>
            </a:r>
            <a:endParaRPr/>
          </a:p>
          <a:p>
            <a:pPr>
              <a:lnSpc>
                <a:spcPct val="100000"/>
              </a:lnSpc>
            </a:pPr>
            <a:r>
              <a:rPr lang="en-US" sz="2400"/>
              <a:t>Identification of new highways mapped when situations change</a:t>
            </a:r>
            <a:endParaRPr/>
          </a:p>
          <a:p>
            <a:pPr>
              <a:lnSpc>
                <a:spcPct val="100000"/>
              </a:lnSpc>
            </a:pPr>
            <a:r>
              <a:rPr lang="en-US" sz="2400"/>
              <a:t>Identification of slowing down areas that break highways: </a:t>
            </a:r>
            <a:r>
              <a:rPr i="1" lang="en-US" sz="2400"/>
              <a:t>good for safety and opportunity of operations</a:t>
            </a:r>
            <a:endParaRPr/>
          </a:p>
          <a:p>
            <a:pPr>
              <a:lnSpc>
                <a:spcPct val="100000"/>
              </a:lnSpc>
            </a:pPr>
            <a:r>
              <a:rPr lang="en-US" sz="2400">
                <a:solidFill>
                  <a:srgbClr val="000000"/>
                </a:solidFill>
              </a:rPr>
              <a:t>When we look at the landscape, we look at the predictable and unpredictable fire runs, not just the ones that we can see but also the ones we don’t see now--but could happen.</a:t>
            </a:r>
            <a:endParaRPr/>
          </a:p>
          <a:p>
            <a:pPr>
              <a:lnSpc>
                <a:spcPct val="100000"/>
              </a:lnSpc>
            </a:pPr>
            <a:endParaRPr/>
          </a:p>
        </p:txBody>
      </p:sp>
      <p:sp>
        <p:nvSpPr>
          <p:cNvPr id="155" name="CustomShape 2"/>
          <p:cNvSpPr/>
          <p:nvPr/>
        </p:nvSpPr>
        <p:spPr>
          <a:xfrm>
            <a:off x="3884760" y="8685360"/>
            <a:ext cx="2970720" cy="457560"/>
          </a:xfrm>
          <a:prstGeom prst="rect">
            <a:avLst/>
          </a:prstGeom>
        </p:spPr>
        <p:txBody>
          <a:bodyPr anchor="b" bIns="45000" lIns="90000" rIns="90000" tIns="45000"/>
          <a:p>
            <a:pPr algn="r">
              <a:lnSpc>
                <a:spcPct val="100000"/>
              </a:lnSpc>
            </a:pPr>
            <a:fld id="{5ABECAE1-9F06-45C0-93E3-260B46A5910C}"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685800" y="4400640"/>
            <a:ext cx="5485320" cy="3599280"/>
          </a:xfrm>
          <a:prstGeom prst="rect">
            <a:avLst/>
          </a:prstGeom>
        </p:spPr>
        <p:txBody>
          <a:bodyPr bIns="0" lIns="0" rIns="0" tIns="0"/>
          <a:p>
            <a:pPr>
              <a:lnSpc>
                <a:spcPct val="100000"/>
              </a:lnSpc>
              <a:buFont typeface="Arial"/>
              <a:buChar char="•"/>
            </a:pPr>
            <a:r>
              <a:rPr lang="en-US"/>
              <a:t>Controls: Flamingo Ribbon Bar</a:t>
            </a:r>
            <a:endParaRPr/>
          </a:p>
          <a:p>
            <a:pPr lvl="1">
              <a:lnSpc>
                <a:spcPct val="100000"/>
              </a:lnSpc>
              <a:buSzPct val="25000"/>
              <a:buFont typeface="StarSymbol"/>
              <a:buChar char=""/>
            </a:pPr>
            <a:r>
              <a:rPr lang="en-US"/>
              <a:t>Simple, touch screen compatible; all features are advertised in menu; collapsible</a:t>
            </a:r>
            <a:endParaRPr/>
          </a:p>
          <a:p>
            <a:pPr>
              <a:lnSpc>
                <a:spcPct val="100000"/>
              </a:lnSpc>
              <a:buFont typeface="Arial"/>
              <a:buChar char="•"/>
            </a:pPr>
            <a:r>
              <a:rPr lang="en-US"/>
              <a:t>Inputs:  Three primary fire behavior forces are displayed in JFreeCharts </a:t>
            </a:r>
            <a:endParaRPr/>
          </a:p>
          <a:p>
            <a:pPr lvl="1">
              <a:lnSpc>
                <a:spcPct val="100000"/>
              </a:lnSpc>
              <a:buSzPct val="25000"/>
              <a:buFont typeface="StarSymbol"/>
              <a:buChar char=""/>
            </a:pPr>
            <a:r>
              <a:rPr lang="en-US"/>
              <a:t>Solar Preheating of Fuels</a:t>
            </a:r>
            <a:endParaRPr/>
          </a:p>
          <a:p>
            <a:pPr lvl="1">
              <a:lnSpc>
                <a:spcPct val="100000"/>
              </a:lnSpc>
              <a:buSzPct val="25000"/>
              <a:buFont typeface="StarSymbol"/>
              <a:buChar char=""/>
            </a:pPr>
            <a:r>
              <a:rPr lang="en-US"/>
              <a:t>Wind Speed and Direction</a:t>
            </a:r>
            <a:endParaRPr/>
          </a:p>
          <a:p>
            <a:pPr lvl="1">
              <a:lnSpc>
                <a:spcPct val="100000"/>
              </a:lnSpc>
              <a:buSzPct val="25000"/>
              <a:buFont typeface="StarSymbol"/>
              <a:buChar char=""/>
            </a:pPr>
            <a:r>
              <a:rPr lang="en-US"/>
              <a:t>Terrain Slope and Aspect </a:t>
            </a:r>
            <a:endParaRPr/>
          </a:p>
          <a:p>
            <a:pPr>
              <a:lnSpc>
                <a:spcPct val="100000"/>
              </a:lnSpc>
              <a:buFont typeface="Arial"/>
              <a:buChar char="•"/>
            </a:pPr>
            <a:r>
              <a:rPr lang="en-US"/>
              <a:t>Location: 3D Virtual Earth, Maps and Terrain Model by NASA WorldWind SDK</a:t>
            </a:r>
            <a:endParaRPr/>
          </a:p>
          <a:p>
            <a:pPr lvl="1">
              <a:lnSpc>
                <a:spcPct val="100000"/>
              </a:lnSpc>
              <a:buSzPct val="25000"/>
              <a:buFont typeface="StarSymbol"/>
              <a:buChar char=""/>
            </a:pPr>
            <a:r>
              <a:rPr lang="en-US"/>
              <a:t>WMS maps and imagery</a:t>
            </a:r>
            <a:endParaRPr/>
          </a:p>
          <a:p>
            <a:pPr lvl="1">
              <a:lnSpc>
                <a:spcPct val="100000"/>
              </a:lnSpc>
              <a:buSzPct val="25000"/>
              <a:buFont typeface="StarSymbol"/>
              <a:buChar char=""/>
            </a:pPr>
            <a:r>
              <a:rPr lang="en-US"/>
              <a:t>Terrain model provides slope and aspect at crosshairs</a:t>
            </a:r>
            <a:endParaRPr/>
          </a:p>
          <a:p>
            <a:pPr lvl="1">
              <a:lnSpc>
                <a:spcPct val="100000"/>
              </a:lnSpc>
              <a:buSzPct val="25000"/>
              <a:buFont typeface="StarSymbol"/>
              <a:buChar char=""/>
            </a:pPr>
            <a:r>
              <a:rPr lang="en-US"/>
              <a:t>Touch screen compatible</a:t>
            </a:r>
            <a:endParaRPr/>
          </a:p>
          <a:p>
            <a:pPr lvl="1">
              <a:lnSpc>
                <a:spcPct val="100000"/>
              </a:lnSpc>
              <a:buSzPct val="25000"/>
              <a:buFont typeface="StarSymbol"/>
              <a:buChar char=""/>
            </a:pPr>
            <a:r>
              <a:rPr lang="en-US"/>
              <a:t>Animated vapor trails (comet trails) representing flame lengths and speeds</a:t>
            </a:r>
            <a:endParaRPr/>
          </a:p>
          <a:p>
            <a:pPr>
              <a:lnSpc>
                <a:spcPct val="100000"/>
              </a:lnSpc>
              <a:buFont typeface="Arial"/>
              <a:buChar char="•"/>
            </a:pPr>
            <a:r>
              <a:rPr lang="en-US"/>
              <a:t>Outputs: Fire behavior outputs displayed in JFreeCharts</a:t>
            </a:r>
            <a:endParaRPr/>
          </a:p>
          <a:p>
            <a:pPr lvl="1">
              <a:lnSpc>
                <a:spcPct val="100000"/>
              </a:lnSpc>
              <a:buSzPct val="25000"/>
              <a:buFont typeface="StarSymbol"/>
              <a:buChar char=""/>
            </a:pPr>
            <a:r>
              <a:rPr lang="en-US"/>
              <a:t>Color coded Haul Chart used by firefighter community</a:t>
            </a:r>
            <a:endParaRPr/>
          </a:p>
          <a:p>
            <a:pPr lvl="1">
              <a:lnSpc>
                <a:spcPct val="100000"/>
              </a:lnSpc>
              <a:buSzPct val="25000"/>
              <a:buFont typeface="StarSymbol"/>
              <a:buChar char=""/>
            </a:pPr>
            <a:r>
              <a:rPr lang="en-US"/>
              <a:t>Fireground animations use same color codes as Haul Chart </a:t>
            </a: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157" name="CustomShape 2"/>
          <p:cNvSpPr/>
          <p:nvPr/>
        </p:nvSpPr>
        <p:spPr>
          <a:xfrm>
            <a:off x="3884760" y="8685360"/>
            <a:ext cx="2970720" cy="457560"/>
          </a:xfrm>
          <a:prstGeom prst="rect">
            <a:avLst/>
          </a:prstGeom>
        </p:spPr>
        <p:txBody>
          <a:bodyPr anchor="b" bIns="45000" lIns="90000" rIns="90000" tIns="45000"/>
          <a:p>
            <a:pPr algn="r">
              <a:lnSpc>
                <a:spcPct val="100000"/>
              </a:lnSpc>
            </a:pPr>
            <a:fld id="{D651A9AB-7794-41A9-AC6A-9F6ADF6BB25F}"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25" name="PlaceHolder 2"/>
          <p:cNvSpPr>
            <a:spLocks noGrp="1"/>
          </p:cNvSpPr>
          <p:nvPr>
            <p:ph type="body"/>
          </p:nvPr>
        </p:nvSpPr>
        <p:spPr>
          <a:xfrm>
            <a:off x="609480" y="1604520"/>
            <a:ext cx="10972440" cy="1896480"/>
          </a:xfrm>
          <a:prstGeom prst="rect">
            <a:avLst/>
          </a:prstGeom>
        </p:spPr>
        <p:txBody>
          <a:bodyPr bIns="0" lIns="0" rIns="0" tIns="0" wrap="none"/>
          <a:p>
            <a:endParaRPr/>
          </a:p>
        </p:txBody>
      </p:sp>
      <p:sp>
        <p:nvSpPr>
          <p:cNvPr id="26" name="PlaceHolder 3"/>
          <p:cNvSpPr>
            <a:spLocks noGrp="1"/>
          </p:cNvSpPr>
          <p:nvPr>
            <p:ph type="body"/>
          </p:nvPr>
        </p:nvSpPr>
        <p:spPr>
          <a:xfrm>
            <a:off x="609480" y="3681360"/>
            <a:ext cx="10972440" cy="189648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28"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29"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30" name="PlaceHolder 4"/>
          <p:cNvSpPr>
            <a:spLocks noGrp="1"/>
          </p:cNvSpPr>
          <p:nvPr>
            <p:ph type="body"/>
          </p:nvPr>
        </p:nvSpPr>
        <p:spPr>
          <a:xfrm>
            <a:off x="6231600" y="3681360"/>
            <a:ext cx="5354280" cy="1896480"/>
          </a:xfrm>
          <a:prstGeom prst="rect">
            <a:avLst/>
          </a:prstGeom>
        </p:spPr>
        <p:txBody>
          <a:bodyPr bIns="0" lIns="0" rIns="0" tIns="0" wrap="none"/>
          <a:p>
            <a:endParaRPr/>
          </a:p>
        </p:txBody>
      </p:sp>
      <p:sp>
        <p:nvSpPr>
          <p:cNvPr id="31" name="PlaceHolder 5"/>
          <p:cNvSpPr>
            <a:spLocks noGrp="1"/>
          </p:cNvSpPr>
          <p:nvPr>
            <p:ph type="body"/>
          </p:nvPr>
        </p:nvSpPr>
        <p:spPr>
          <a:xfrm>
            <a:off x="609480" y="3681360"/>
            <a:ext cx="5354280" cy="189648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33"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34" name="PlaceHolder 3"/>
          <p:cNvSpPr>
            <a:spLocks noGrp="1"/>
          </p:cNvSpPr>
          <p:nvPr>
            <p:ph type="body"/>
          </p:nvPr>
        </p:nvSpPr>
        <p:spPr>
          <a:xfrm>
            <a:off x="6231600" y="1604520"/>
            <a:ext cx="5354280" cy="189648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39" name="PlaceHolder 2"/>
          <p:cNvSpPr>
            <a:spLocks noGrp="1"/>
          </p:cNvSpPr>
          <p:nvPr>
            <p:ph type="subTitle"/>
          </p:nvPr>
        </p:nvSpPr>
        <p:spPr>
          <a:xfrm>
            <a:off x="609480" y="1604520"/>
            <a:ext cx="10972440" cy="39772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41" name="PlaceHolder 2"/>
          <p:cNvSpPr>
            <a:spLocks noGrp="1"/>
          </p:cNvSpPr>
          <p:nvPr>
            <p:ph type="body"/>
          </p:nvPr>
        </p:nvSpPr>
        <p:spPr>
          <a:xfrm>
            <a:off x="609480" y="1604520"/>
            <a:ext cx="10972440" cy="397692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43"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44" name="PlaceHolder 3"/>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48"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49" name="PlaceHolder 3"/>
          <p:cNvSpPr>
            <a:spLocks noGrp="1"/>
          </p:cNvSpPr>
          <p:nvPr>
            <p:ph type="body"/>
          </p:nvPr>
        </p:nvSpPr>
        <p:spPr>
          <a:xfrm>
            <a:off x="609480" y="3681360"/>
            <a:ext cx="5354280" cy="1896480"/>
          </a:xfrm>
          <a:prstGeom prst="rect">
            <a:avLst/>
          </a:prstGeom>
        </p:spPr>
        <p:txBody>
          <a:bodyPr bIns="0" lIns="0" rIns="0" tIns="0" wrap="none"/>
          <a:p>
            <a:endParaRPr/>
          </a:p>
        </p:txBody>
      </p:sp>
      <p:sp>
        <p:nvSpPr>
          <p:cNvPr id="50" name="PlaceHolder 4"/>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4" name="PlaceHolder 2"/>
          <p:cNvSpPr>
            <a:spLocks noGrp="1"/>
          </p:cNvSpPr>
          <p:nvPr>
            <p:ph type="subTitle"/>
          </p:nvPr>
        </p:nvSpPr>
        <p:spPr>
          <a:xfrm>
            <a:off x="609480" y="1604520"/>
            <a:ext cx="10972440" cy="39772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52"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53"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54" name="PlaceHolder 4"/>
          <p:cNvSpPr>
            <a:spLocks noGrp="1"/>
          </p:cNvSpPr>
          <p:nvPr>
            <p:ph type="body"/>
          </p:nvPr>
        </p:nvSpPr>
        <p:spPr>
          <a:xfrm>
            <a:off x="6231600" y="3681360"/>
            <a:ext cx="5354280" cy="189648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56"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57"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58" name="PlaceHolder 4"/>
          <p:cNvSpPr>
            <a:spLocks noGrp="1"/>
          </p:cNvSpPr>
          <p:nvPr>
            <p:ph type="body"/>
          </p:nvPr>
        </p:nvSpPr>
        <p:spPr>
          <a:xfrm>
            <a:off x="609480" y="3681360"/>
            <a:ext cx="10972080" cy="189648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60" name="PlaceHolder 2"/>
          <p:cNvSpPr>
            <a:spLocks noGrp="1"/>
          </p:cNvSpPr>
          <p:nvPr>
            <p:ph type="body"/>
          </p:nvPr>
        </p:nvSpPr>
        <p:spPr>
          <a:xfrm>
            <a:off x="609480" y="1604520"/>
            <a:ext cx="10972440" cy="1896480"/>
          </a:xfrm>
          <a:prstGeom prst="rect">
            <a:avLst/>
          </a:prstGeom>
        </p:spPr>
        <p:txBody>
          <a:bodyPr bIns="0" lIns="0" rIns="0" tIns="0" wrap="none"/>
          <a:p>
            <a:endParaRPr/>
          </a:p>
        </p:txBody>
      </p:sp>
      <p:sp>
        <p:nvSpPr>
          <p:cNvPr id="61" name="PlaceHolder 3"/>
          <p:cNvSpPr>
            <a:spLocks noGrp="1"/>
          </p:cNvSpPr>
          <p:nvPr>
            <p:ph type="body"/>
          </p:nvPr>
        </p:nvSpPr>
        <p:spPr>
          <a:xfrm>
            <a:off x="609480" y="3681360"/>
            <a:ext cx="10972440" cy="189648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63"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64"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65" name="PlaceHolder 4"/>
          <p:cNvSpPr>
            <a:spLocks noGrp="1"/>
          </p:cNvSpPr>
          <p:nvPr>
            <p:ph type="body"/>
          </p:nvPr>
        </p:nvSpPr>
        <p:spPr>
          <a:xfrm>
            <a:off x="6231600" y="3681360"/>
            <a:ext cx="5354280" cy="1896480"/>
          </a:xfrm>
          <a:prstGeom prst="rect">
            <a:avLst/>
          </a:prstGeom>
        </p:spPr>
        <p:txBody>
          <a:bodyPr bIns="0" lIns="0" rIns="0" tIns="0" wrap="none"/>
          <a:p>
            <a:endParaRPr/>
          </a:p>
        </p:txBody>
      </p:sp>
      <p:sp>
        <p:nvSpPr>
          <p:cNvPr id="66" name="PlaceHolder 5"/>
          <p:cNvSpPr>
            <a:spLocks noGrp="1"/>
          </p:cNvSpPr>
          <p:nvPr>
            <p:ph type="body"/>
          </p:nvPr>
        </p:nvSpPr>
        <p:spPr>
          <a:xfrm>
            <a:off x="609480" y="3681360"/>
            <a:ext cx="5354280" cy="189648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68"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69" name="PlaceHolder 3"/>
          <p:cNvSpPr>
            <a:spLocks noGrp="1"/>
          </p:cNvSpPr>
          <p:nvPr>
            <p:ph type="body"/>
          </p:nvPr>
        </p:nvSpPr>
        <p:spPr>
          <a:xfrm>
            <a:off x="6231600" y="1604520"/>
            <a:ext cx="5354280" cy="189648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609480" y="1604520"/>
            <a:ext cx="10972440" cy="397728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79" name="PlaceHolder 2"/>
          <p:cNvSpPr>
            <a:spLocks noGrp="1"/>
          </p:cNvSpPr>
          <p:nvPr>
            <p:ph type="body"/>
          </p:nvPr>
        </p:nvSpPr>
        <p:spPr>
          <a:xfrm>
            <a:off x="609480" y="1604520"/>
            <a:ext cx="10972440" cy="397692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81"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82" name="PlaceHolder 3"/>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6" name="PlaceHolder 2"/>
          <p:cNvSpPr>
            <a:spLocks noGrp="1"/>
          </p:cNvSpPr>
          <p:nvPr>
            <p:ph type="body"/>
          </p:nvPr>
        </p:nvSpPr>
        <p:spPr>
          <a:xfrm>
            <a:off x="609480" y="1604520"/>
            <a:ext cx="10972440" cy="397692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609480" y="273600"/>
            <a:ext cx="10972440" cy="530784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86"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87" name="PlaceHolder 3"/>
          <p:cNvSpPr>
            <a:spLocks noGrp="1"/>
          </p:cNvSpPr>
          <p:nvPr>
            <p:ph type="body"/>
          </p:nvPr>
        </p:nvSpPr>
        <p:spPr>
          <a:xfrm>
            <a:off x="609480" y="3681360"/>
            <a:ext cx="5354280" cy="1896480"/>
          </a:xfrm>
          <a:prstGeom prst="rect">
            <a:avLst/>
          </a:prstGeom>
        </p:spPr>
        <p:txBody>
          <a:bodyPr bIns="0" lIns="0" rIns="0" tIns="0" wrap="none"/>
          <a:p>
            <a:endParaRPr/>
          </a:p>
        </p:txBody>
      </p:sp>
      <p:sp>
        <p:nvSpPr>
          <p:cNvPr id="88" name="PlaceHolder 4"/>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90"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91"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92" name="PlaceHolder 4"/>
          <p:cNvSpPr>
            <a:spLocks noGrp="1"/>
          </p:cNvSpPr>
          <p:nvPr>
            <p:ph type="body"/>
          </p:nvPr>
        </p:nvSpPr>
        <p:spPr>
          <a:xfrm>
            <a:off x="6231600" y="3681360"/>
            <a:ext cx="5354280" cy="189648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94"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95"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96" name="PlaceHolder 4"/>
          <p:cNvSpPr>
            <a:spLocks noGrp="1"/>
          </p:cNvSpPr>
          <p:nvPr>
            <p:ph type="body"/>
          </p:nvPr>
        </p:nvSpPr>
        <p:spPr>
          <a:xfrm>
            <a:off x="609480" y="3681360"/>
            <a:ext cx="10972080" cy="189648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98" name="PlaceHolder 2"/>
          <p:cNvSpPr>
            <a:spLocks noGrp="1"/>
          </p:cNvSpPr>
          <p:nvPr>
            <p:ph type="body"/>
          </p:nvPr>
        </p:nvSpPr>
        <p:spPr>
          <a:xfrm>
            <a:off x="609480" y="1604520"/>
            <a:ext cx="10972440" cy="1896480"/>
          </a:xfrm>
          <a:prstGeom prst="rect">
            <a:avLst/>
          </a:prstGeom>
        </p:spPr>
        <p:txBody>
          <a:bodyPr bIns="0" lIns="0" rIns="0" tIns="0" wrap="none"/>
          <a:p>
            <a:endParaRPr/>
          </a:p>
        </p:txBody>
      </p:sp>
      <p:sp>
        <p:nvSpPr>
          <p:cNvPr id="99" name="PlaceHolder 3"/>
          <p:cNvSpPr>
            <a:spLocks noGrp="1"/>
          </p:cNvSpPr>
          <p:nvPr>
            <p:ph type="body"/>
          </p:nvPr>
        </p:nvSpPr>
        <p:spPr>
          <a:xfrm>
            <a:off x="609480" y="3681360"/>
            <a:ext cx="10972440" cy="189648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102"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103" name="PlaceHolder 4"/>
          <p:cNvSpPr>
            <a:spLocks noGrp="1"/>
          </p:cNvSpPr>
          <p:nvPr>
            <p:ph type="body"/>
          </p:nvPr>
        </p:nvSpPr>
        <p:spPr>
          <a:xfrm>
            <a:off x="6231600" y="3681360"/>
            <a:ext cx="5354280" cy="1896480"/>
          </a:xfrm>
          <a:prstGeom prst="rect">
            <a:avLst/>
          </a:prstGeom>
        </p:spPr>
        <p:txBody>
          <a:bodyPr bIns="0" lIns="0" rIns="0" tIns="0" wrap="none"/>
          <a:p>
            <a:endParaRPr/>
          </a:p>
        </p:txBody>
      </p:sp>
      <p:sp>
        <p:nvSpPr>
          <p:cNvPr id="104" name="PlaceHolder 5"/>
          <p:cNvSpPr>
            <a:spLocks noGrp="1"/>
          </p:cNvSpPr>
          <p:nvPr>
            <p:ph type="body"/>
          </p:nvPr>
        </p:nvSpPr>
        <p:spPr>
          <a:xfrm>
            <a:off x="609480" y="3681360"/>
            <a:ext cx="5354280" cy="189648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107" name="PlaceHolder 3"/>
          <p:cNvSpPr>
            <a:spLocks noGrp="1"/>
          </p:cNvSpPr>
          <p:nvPr>
            <p:ph type="body"/>
          </p:nvPr>
        </p:nvSpPr>
        <p:spPr>
          <a:xfrm>
            <a:off x="6231600" y="1604520"/>
            <a:ext cx="5354280" cy="18964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8"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9" name="PlaceHolder 3"/>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13"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14" name="PlaceHolder 3"/>
          <p:cNvSpPr>
            <a:spLocks noGrp="1"/>
          </p:cNvSpPr>
          <p:nvPr>
            <p:ph type="body"/>
          </p:nvPr>
        </p:nvSpPr>
        <p:spPr>
          <a:xfrm>
            <a:off x="609480" y="3681360"/>
            <a:ext cx="5354280" cy="1896480"/>
          </a:xfrm>
          <a:prstGeom prst="rect">
            <a:avLst/>
          </a:prstGeom>
        </p:spPr>
        <p:txBody>
          <a:bodyPr bIns="0" lIns="0" rIns="0" tIns="0" wrap="none"/>
          <a:p>
            <a:endParaRPr/>
          </a:p>
        </p:txBody>
      </p:sp>
      <p:sp>
        <p:nvSpPr>
          <p:cNvPr id="15" name="PlaceHolder 4"/>
          <p:cNvSpPr>
            <a:spLocks noGrp="1"/>
          </p:cNvSpPr>
          <p:nvPr>
            <p:ph type="body"/>
          </p:nvPr>
        </p:nvSpPr>
        <p:spPr>
          <a:xfrm>
            <a:off x="6231600" y="1604520"/>
            <a:ext cx="5354280" cy="397692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17" name="PlaceHolder 2"/>
          <p:cNvSpPr>
            <a:spLocks noGrp="1"/>
          </p:cNvSpPr>
          <p:nvPr>
            <p:ph type="body"/>
          </p:nvPr>
        </p:nvSpPr>
        <p:spPr>
          <a:xfrm>
            <a:off x="609480" y="1604520"/>
            <a:ext cx="5354280" cy="3976920"/>
          </a:xfrm>
          <a:prstGeom prst="rect">
            <a:avLst/>
          </a:prstGeom>
        </p:spPr>
        <p:txBody>
          <a:bodyPr bIns="0" lIns="0" rIns="0" tIns="0" wrap="none"/>
          <a:p>
            <a:endParaRPr/>
          </a:p>
        </p:txBody>
      </p:sp>
      <p:sp>
        <p:nvSpPr>
          <p:cNvPr id="18"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19" name="PlaceHolder 4"/>
          <p:cNvSpPr>
            <a:spLocks noGrp="1"/>
          </p:cNvSpPr>
          <p:nvPr>
            <p:ph type="body"/>
          </p:nvPr>
        </p:nvSpPr>
        <p:spPr>
          <a:xfrm>
            <a:off x="6231600" y="3681360"/>
            <a:ext cx="5354280" cy="189648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5160"/>
          </a:xfrm>
          <a:prstGeom prst="rect">
            <a:avLst/>
          </a:prstGeom>
        </p:spPr>
        <p:txBody>
          <a:bodyPr anchor="ctr" bIns="0" lIns="0" rIns="0" tIns="0" wrap="none"/>
          <a:p>
            <a:pPr algn="ctr"/>
            <a:endParaRPr/>
          </a:p>
        </p:txBody>
      </p:sp>
      <p:sp>
        <p:nvSpPr>
          <p:cNvPr id="21" name="PlaceHolder 2"/>
          <p:cNvSpPr>
            <a:spLocks noGrp="1"/>
          </p:cNvSpPr>
          <p:nvPr>
            <p:ph type="body"/>
          </p:nvPr>
        </p:nvSpPr>
        <p:spPr>
          <a:xfrm>
            <a:off x="609480" y="1604520"/>
            <a:ext cx="5354280" cy="1896480"/>
          </a:xfrm>
          <a:prstGeom prst="rect">
            <a:avLst/>
          </a:prstGeom>
        </p:spPr>
        <p:txBody>
          <a:bodyPr bIns="0" lIns="0" rIns="0" tIns="0" wrap="none"/>
          <a:p>
            <a:endParaRPr/>
          </a:p>
        </p:txBody>
      </p:sp>
      <p:sp>
        <p:nvSpPr>
          <p:cNvPr id="22" name="PlaceHolder 3"/>
          <p:cNvSpPr>
            <a:spLocks noGrp="1"/>
          </p:cNvSpPr>
          <p:nvPr>
            <p:ph type="body"/>
          </p:nvPr>
        </p:nvSpPr>
        <p:spPr>
          <a:xfrm>
            <a:off x="6231600" y="1604520"/>
            <a:ext cx="5354280" cy="1896480"/>
          </a:xfrm>
          <a:prstGeom prst="rect">
            <a:avLst/>
          </a:prstGeom>
        </p:spPr>
        <p:txBody>
          <a:bodyPr bIns="0" lIns="0" rIns="0" tIns="0" wrap="none"/>
          <a:p>
            <a:endParaRPr/>
          </a:p>
        </p:txBody>
      </p:sp>
      <p:sp>
        <p:nvSpPr>
          <p:cNvPr id="23" name="PlaceHolder 4"/>
          <p:cNvSpPr>
            <a:spLocks noGrp="1"/>
          </p:cNvSpPr>
          <p:nvPr>
            <p:ph type="body"/>
          </p:nvPr>
        </p:nvSpPr>
        <p:spPr>
          <a:xfrm>
            <a:off x="609480" y="3681360"/>
            <a:ext cx="10972080" cy="189648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0" name=""/>
          <p:cNvPicPr/>
          <p:nvPr/>
        </p:nvPicPr>
        <p:blipFill>
          <a:blip r:embed="rId2"/>
          <a:stretch>
            <a:fillRect/>
          </a:stretch>
        </p:blipFill>
        <p:spPr>
          <a:xfrm>
            <a:off x="0" y="0"/>
            <a:ext cx="12191760" cy="6857640"/>
          </a:xfrm>
          <a:prstGeom prst="rect">
            <a:avLst/>
          </a:prstGeom>
        </p:spPr>
      </p:pic>
      <p:sp>
        <p:nvSpPr>
          <p:cNvPr id="1" name="PlaceHolder 1"/>
          <p:cNvSpPr>
            <a:spLocks noGrp="1"/>
          </p:cNvSpPr>
          <p:nvPr>
            <p:ph type="title"/>
          </p:nvPr>
        </p:nvSpPr>
        <p:spPr>
          <a:xfrm>
            <a:off x="131400" y="245160"/>
            <a:ext cx="11065680" cy="633960"/>
          </a:xfrm>
          <a:prstGeom prst="rect">
            <a:avLst/>
          </a:prstGeom>
        </p:spPr>
        <p:txBody>
          <a:bodyPr anchor="ctr" bIns="0" lIns="0" rIns="0" tIns="0" wrap="none"/>
          <a:p>
            <a:r>
              <a:rPr lang="en-US"/>
              <a:t>Click to edit the title text format</a:t>
            </a:r>
            <a:endParaRPr/>
          </a:p>
        </p:txBody>
      </p:sp>
      <p:sp>
        <p:nvSpPr>
          <p:cNvPr id="2" name="PlaceHolder 2"/>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descr="" id="35" name=""/>
          <p:cNvPicPr/>
          <p:nvPr/>
        </p:nvPicPr>
        <p:blipFill>
          <a:blip r:embed="rId2"/>
          <a:stretch>
            <a:fillRect/>
          </a:stretch>
        </p:blipFill>
        <p:spPr>
          <a:xfrm>
            <a:off x="-95400" y="20520"/>
            <a:ext cx="12357360" cy="6924600"/>
          </a:xfrm>
          <a:prstGeom prst="rect">
            <a:avLst/>
          </a:prstGeom>
        </p:spPr>
      </p:pic>
      <p:sp>
        <p:nvSpPr>
          <p:cNvPr id="36" name="PlaceHolder 1"/>
          <p:cNvSpPr>
            <a:spLocks noGrp="1"/>
          </p:cNvSpPr>
          <p:nvPr>
            <p:ph type="title"/>
          </p:nvPr>
        </p:nvSpPr>
        <p:spPr>
          <a:xfrm>
            <a:off x="131400" y="245160"/>
            <a:ext cx="11065680" cy="633960"/>
          </a:xfrm>
          <a:prstGeom prst="rect">
            <a:avLst/>
          </a:prstGeom>
        </p:spPr>
        <p:txBody>
          <a:bodyPr anchor="ctr" bIns="0" lIns="0" rIns="0" tIns="0" wrap="none"/>
          <a:p>
            <a:r>
              <a:rPr lang="en-US"/>
              <a:t>Click to edit the title text format</a:t>
            </a:r>
            <a:endParaRPr/>
          </a:p>
        </p:txBody>
      </p:sp>
      <p:sp>
        <p:nvSpPr>
          <p:cNvPr id="37" name="PlaceHolder 2"/>
          <p:cNvSpPr>
            <a:spLocks noGrp="1"/>
          </p:cNvSpPr>
          <p:nvPr>
            <p:ph type="body"/>
          </p:nvPr>
        </p:nvSpPr>
        <p:spPr>
          <a:xfrm>
            <a:off x="524880" y="1568160"/>
            <a:ext cx="10860120" cy="462456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0" y="758880"/>
            <a:ext cx="3442680" cy="5329800"/>
          </a:xfrm>
          <a:prstGeom prst="rect">
            <a:avLst/>
          </a:prstGeom>
          <a:solidFill>
            <a:srgbClr val="a5300f"/>
          </a:solidFill>
        </p:spPr>
      </p:sp>
      <p:sp>
        <p:nvSpPr>
          <p:cNvPr id="71" name="CustomShape 2"/>
          <p:cNvSpPr/>
          <p:nvPr/>
        </p:nvSpPr>
        <p:spPr>
          <a:xfrm>
            <a:off x="11815920" y="758880"/>
            <a:ext cx="383040" cy="5329800"/>
          </a:xfrm>
          <a:prstGeom prst="rect">
            <a:avLst/>
          </a:prstGeom>
          <a:solidFill>
            <a:srgbClr val="c8c8c8"/>
          </a:solidFill>
        </p:spPr>
      </p:sp>
      <p:sp>
        <p:nvSpPr>
          <p:cNvPr id="72" name="CustomShape 3"/>
          <p:cNvSpPr/>
          <p:nvPr/>
        </p:nvSpPr>
        <p:spPr>
          <a:xfrm>
            <a:off x="0" y="10440"/>
            <a:ext cx="5193000" cy="638280"/>
          </a:xfrm>
          <a:prstGeom prst="rect">
            <a:avLst/>
          </a:prstGeom>
        </p:spPr>
        <p:txBody>
          <a:bodyPr bIns="45000" lIns="90000" rIns="90000" tIns="45000"/>
          <a:p>
            <a:pPr>
              <a:lnSpc>
                <a:spcPct val="100000"/>
              </a:lnSpc>
            </a:pPr>
            <a:r>
              <a:rPr lang="en-US" sz="3600">
                <a:solidFill>
                  <a:srgbClr val="000000"/>
                </a:solidFill>
                <a:latin typeface="Corbel"/>
              </a:rPr>
              <a:t>Wildfire Management Tool</a:t>
            </a:r>
            <a:endParaRPr/>
          </a:p>
        </p:txBody>
      </p:sp>
      <p:pic>
        <p:nvPicPr>
          <p:cNvPr descr="" id="73" name="Picture 10"/>
          <p:cNvPicPr/>
          <p:nvPr/>
        </p:nvPicPr>
        <p:blipFill>
          <a:blip r:embed="rId2"/>
          <a:stretch>
            <a:fillRect/>
          </a:stretch>
        </p:blipFill>
        <p:spPr>
          <a:xfrm>
            <a:off x="10825560" y="6460560"/>
            <a:ext cx="1365120" cy="396360"/>
          </a:xfrm>
          <a:prstGeom prst="rect">
            <a:avLst/>
          </a:prstGeom>
        </p:spPr>
      </p:pic>
      <p:sp>
        <p:nvSpPr>
          <p:cNvPr id="74" name="PlaceHolder 4"/>
          <p:cNvSpPr>
            <a:spLocks noGrp="1"/>
          </p:cNvSpPr>
          <p:nvPr>
            <p:ph type="title"/>
          </p:nvPr>
        </p:nvSpPr>
        <p:spPr>
          <a:xfrm>
            <a:off x="609480" y="273600"/>
            <a:ext cx="10972440" cy="1144800"/>
          </a:xfrm>
          <a:prstGeom prst="rect">
            <a:avLst/>
          </a:prstGeom>
        </p:spPr>
        <p:txBody>
          <a:bodyPr anchor="ctr" bIns="0" lIns="0" rIns="0" tIns="0" wrap="none"/>
          <a:p>
            <a:pPr algn="ctr"/>
            <a:r>
              <a:rPr lang="en-US"/>
              <a:t>Click to edit the title text format</a:t>
            </a:r>
            <a:endParaRPr/>
          </a:p>
        </p:txBody>
      </p:sp>
      <p:sp>
        <p:nvSpPr>
          <p:cNvPr id="75" name="PlaceHolder 5"/>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13" name="Picture 2"/>
          <p:cNvPicPr/>
          <p:nvPr/>
        </p:nvPicPr>
        <p:blipFill>
          <a:blip r:embed="rId1"/>
          <a:stretch>
            <a:fillRect/>
          </a:stretch>
        </p:blipFill>
        <p:spPr>
          <a:xfrm>
            <a:off x="6055560" y="112680"/>
            <a:ext cx="6135120" cy="6426720"/>
          </a:xfrm>
          <a:prstGeom prst="rect">
            <a:avLst/>
          </a:prstGeom>
        </p:spPr>
      </p:pic>
      <p:sp>
        <p:nvSpPr>
          <p:cNvPr id="114" name="CustomShape 1"/>
          <p:cNvSpPr/>
          <p:nvPr/>
        </p:nvSpPr>
        <p:spPr>
          <a:xfrm>
            <a:off x="0" y="1123920"/>
            <a:ext cx="3449880" cy="4600080"/>
          </a:xfrm>
          <a:prstGeom prst="rect">
            <a:avLst/>
          </a:prstGeom>
        </p:spPr>
        <p:txBody>
          <a:bodyPr anchor="ctr" bIns="45000" lIns="90000" rIns="90000" tIns="45000"/>
          <a:p>
            <a:pPr>
              <a:lnSpc>
                <a:spcPct val="90000"/>
              </a:lnSpc>
            </a:pPr>
            <a:r>
              <a:rPr lang="en-US" sz="3600">
                <a:solidFill>
                  <a:srgbClr val="ffffff"/>
                </a:solidFill>
                <a:latin typeface="Corbel"/>
              </a:rPr>
              <a:t>See How Wildfire Moves Over the Terrain</a:t>
            </a:r>
            <a:endParaRPr/>
          </a:p>
        </p:txBody>
      </p:sp>
      <p:pic>
        <p:nvPicPr>
          <p:cNvPr descr="" id="115" name="ScreenCapture_6-24-2013 8.12.11 AM.wmv"/>
          <p:cNvPicPr/>
          <p:nvPr/>
        </p:nvPicPr>
        <p:blipFill>
          <a:blip r:embed="rId2"/>
          <a:stretch>
            <a:fillRect/>
          </a:stretch>
        </p:blipFill>
        <p:spPr>
          <a:xfrm>
            <a:off x="3450960" y="775800"/>
            <a:ext cx="6022080" cy="5288400"/>
          </a:xfrm>
          <a:prstGeom prst="rect">
            <a:avLst/>
          </a:prstGeom>
          <a:ln w="63360">
            <a:solidFill>
              <a:srgbClr val="ffffff"/>
            </a:solidFill>
            <a:miter/>
          </a:ln>
        </p:spPr>
      </p:pic>
      <p:sp>
        <p:nvSpPr>
          <p:cNvPr id="116" name="CustomShape 2"/>
          <p:cNvSpPr/>
          <p:nvPr/>
        </p:nvSpPr>
        <p:spPr>
          <a:xfrm>
            <a:off x="315720" y="6339240"/>
            <a:ext cx="10135080" cy="455400"/>
          </a:xfrm>
          <a:prstGeom prst="rect">
            <a:avLst/>
          </a:prstGeom>
        </p:spPr>
        <p:txBody>
          <a:bodyPr bIns="45000" lIns="90000" rIns="90000" tIns="45000"/>
          <a:p>
            <a:pPr>
              <a:lnSpc>
                <a:spcPct val="100000"/>
              </a:lnSpc>
            </a:pPr>
            <a:r>
              <a:rPr i="1" lang="en-US" sz="2400">
                <a:solidFill>
                  <a:srgbClr val="000000"/>
                </a:solidFill>
                <a:latin typeface="Corbel"/>
              </a:rPr>
              <a:t>Animated vapor trails show highways of fire and windows of opportunity.</a:t>
            </a:r>
            <a:endParaRPr/>
          </a:p>
        </p:txBody>
      </p:sp>
    </p:spTree>
  </p:cSld>
  <p:timing>
    <p:tnLst>
      <p:par>
        <p:cTn dur="indefinite" id="1" nodeType="tmRoot" restart="never">
          <p:childTnLst>
            <p:seq>
              <p:cTn dur="indefinite" id="2" nodeType="mainSeq">
                <p:childTnLst>
                  <p:par>
                    <p:cTn fill="hold" id="3">
                      <p:stCondLst>
                        <p:cond delay="indefinite"/>
                      </p:stCondLst>
                      <p:childTnLst>
                        <p:par>
                          <p:cTn fill="hold" id="4">
                            <p:stCondLst>
                              <p:cond delay="0"/>
                            </p:stCondLst>
                            <p:childTnLst>
                              <p:par>
                                <p:cTn fill="hold" id="5" nodeType="clickEffect" presetClass="entr" presetID="10">
                                  <p:stCondLst>
                                    <p:cond delay="0"/>
                                  </p:stCondLst>
                                  <p:childTnLst>
                                    <p:set>
                                      <p:cBhvr>
                                        <p:cTn dur="1" fill="hold" id="6">
                                          <p:stCondLst>
                                            <p:cond delay="0"/>
                                          </p:stCondLst>
                                        </p:cTn>
                                        <p:tgtEl>
                                          <p:spTgt spid="116"/>
                                        </p:tgtEl>
                                        <p:attrNameLst>
                                          <p:attrName>style.visibility</p:attrName>
                                        </p:attrNameLst>
                                      </p:cBhvr>
                                      <p:to>
                                        <p:strVal val="visible"/>
                                      </p:to>
                                    </p:set>
                                    <p:animEffect filter="fade" transition="in">
                                      <p:cBhvr additive="repl">
                                        <p:cTn dur="500" fill="freeze" id="7"/>
                                        <p:tgtEl>
                                          <p:spTgt spid="116"/>
                                        </p:tgtEl>
                                      </p:cBhvr>
                                    </p:animEffect>
                                  </p:childTnLst>
                                </p:cTn>
                              </p:par>
                            </p:childTnLst>
                          </p:cTn>
                        </p:par>
                      </p:childTnLst>
                    </p:cTn>
                  </p:par>
                </p:childTnLst>
              </p:cTn>
              <p:prevCondLst>
                <p:cond delay="0" evt="onPrev">
                  <p:tgtEl>
                    <p:sldTgt/>
                  </p:tgtEl>
                </p:cond>
              </p:prevCondLst>
              <p:nextCondLst>
                <p:cond delay="0" evt="onNext">
                  <p:tgtEl>
                    <p:sldTgt/>
                  </p:tgtEl>
                </p:cond>
              </p:nextCondLst>
            </p:seq>
            <p:seq>
              <p:cTn fill="hold" id="8" nodeType="interactiveSeq" restart="whenNotActive">
                <p:childTnLst>
                  <p:par>
                    <p:cTn fill="hold" id="9">
                      <p:childTnLst>
                        <p:par>
                          <p:cTn fill="hold" id="10">
                            <p:stCondLst>
                              <p:cond delay="0"/>
                            </p:stCondLst>
                            <p:childTnLst>
                              <p:par>
                                <p:cTn fill="hold" id="11" nodeType="clickEffect" presetClass="mediacall">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CustomShape 1"/>
          <p:cNvSpPr/>
          <p:nvPr/>
        </p:nvSpPr>
        <p:spPr>
          <a:xfrm>
            <a:off x="3455280" y="5688360"/>
            <a:ext cx="2444760" cy="419040"/>
          </a:xfrm>
          <a:prstGeom prst="homePlate">
            <a:avLst>
              <a:gd fmla="val 50000" name="adj"/>
            </a:avLst>
          </a:prstGeom>
          <a:solidFill>
            <a:srgbClr val="7f5f52"/>
          </a:solidFill>
          <a:ln w="10800">
            <a:solidFill>
              <a:srgbClr val="ffffff"/>
            </a:solidFill>
            <a:round/>
          </a:ln>
        </p:spPr>
        <p:txBody>
          <a:bodyPr anchor="ctr" bIns="56160" lIns="111960" rIns="28080" tIns="56160"/>
          <a:p>
            <a:pPr algn="ctr">
              <a:lnSpc>
                <a:spcPct val="90000"/>
              </a:lnSpc>
            </a:pPr>
            <a:r>
              <a:rPr lang="en-US" sz="2100">
                <a:solidFill>
                  <a:srgbClr val="ffffff"/>
                </a:solidFill>
                <a:latin typeface="Corbel"/>
              </a:rPr>
              <a:t>Controls</a:t>
            </a:r>
            <a:endParaRPr/>
          </a:p>
        </p:txBody>
      </p:sp>
      <p:sp>
        <p:nvSpPr>
          <p:cNvPr id="118" name="CustomShape 2"/>
          <p:cNvSpPr/>
          <p:nvPr/>
        </p:nvSpPr>
        <p:spPr>
          <a:xfrm>
            <a:off x="5411880" y="5688360"/>
            <a:ext cx="2444760" cy="419040"/>
          </a:xfrm>
          <a:prstGeom prst="chevron">
            <a:avLst>
              <a:gd fmla="val 50000" name="adj"/>
            </a:avLst>
          </a:prstGeom>
          <a:solidFill>
            <a:srgbClr val="8f6750"/>
          </a:solidFill>
          <a:ln w="10800">
            <a:solidFill>
              <a:srgbClr val="ffffff"/>
            </a:solidFill>
            <a:round/>
          </a:ln>
        </p:spPr>
        <p:txBody>
          <a:bodyPr anchor="ctr" bIns="56160" lIns="294120" rIns="28080" tIns="56160"/>
          <a:p>
            <a:pPr algn="ctr">
              <a:lnSpc>
                <a:spcPct val="90000"/>
              </a:lnSpc>
            </a:pPr>
            <a:r>
              <a:rPr lang="en-US" sz="2100">
                <a:solidFill>
                  <a:srgbClr val="ffffff"/>
                </a:solidFill>
                <a:latin typeface="Corbel"/>
              </a:rPr>
              <a:t>Inputs</a:t>
            </a:r>
            <a:endParaRPr/>
          </a:p>
        </p:txBody>
      </p:sp>
      <p:sp>
        <p:nvSpPr>
          <p:cNvPr id="119" name="CustomShape 3"/>
          <p:cNvSpPr/>
          <p:nvPr/>
        </p:nvSpPr>
        <p:spPr>
          <a:xfrm>
            <a:off x="7368120" y="5688360"/>
            <a:ext cx="2444760" cy="419040"/>
          </a:xfrm>
          <a:prstGeom prst="chevron">
            <a:avLst>
              <a:gd fmla="val 50000" name="adj"/>
            </a:avLst>
          </a:prstGeom>
          <a:solidFill>
            <a:srgbClr val="a0704d"/>
          </a:solidFill>
          <a:ln w="10800">
            <a:solidFill>
              <a:srgbClr val="ffffff"/>
            </a:solidFill>
            <a:round/>
          </a:ln>
        </p:spPr>
        <p:txBody>
          <a:bodyPr anchor="ctr" bIns="56160" lIns="294120" rIns="28080" tIns="56160"/>
          <a:p>
            <a:pPr algn="ctr">
              <a:lnSpc>
                <a:spcPct val="90000"/>
              </a:lnSpc>
            </a:pPr>
            <a:r>
              <a:rPr lang="en-US" sz="2100">
                <a:solidFill>
                  <a:srgbClr val="ffffff"/>
                </a:solidFill>
                <a:latin typeface="Corbel"/>
              </a:rPr>
              <a:t>Location</a:t>
            </a:r>
            <a:endParaRPr/>
          </a:p>
        </p:txBody>
      </p:sp>
      <p:sp>
        <p:nvSpPr>
          <p:cNvPr id="120" name="CustomShape 4"/>
          <p:cNvSpPr/>
          <p:nvPr/>
        </p:nvSpPr>
        <p:spPr>
          <a:xfrm>
            <a:off x="9324720" y="5688360"/>
            <a:ext cx="2444760" cy="419040"/>
          </a:xfrm>
          <a:prstGeom prst="chevron">
            <a:avLst>
              <a:gd fmla="val 50000" name="adj"/>
            </a:avLst>
          </a:prstGeom>
          <a:solidFill>
            <a:srgbClr val="b27d49"/>
          </a:solidFill>
          <a:ln w="10800">
            <a:solidFill>
              <a:srgbClr val="ffffff"/>
            </a:solidFill>
            <a:round/>
          </a:ln>
        </p:spPr>
        <p:txBody>
          <a:bodyPr anchor="ctr" bIns="56160" lIns="294120" rIns="28080" tIns="56160"/>
          <a:p>
            <a:pPr algn="ctr">
              <a:lnSpc>
                <a:spcPct val="90000"/>
              </a:lnSpc>
            </a:pPr>
            <a:r>
              <a:rPr lang="en-US" sz="2100">
                <a:solidFill>
                  <a:srgbClr val="ffffff"/>
                </a:solidFill>
                <a:latin typeface="Corbel"/>
              </a:rPr>
              <a:t>Outputs</a:t>
            </a:r>
            <a:endParaRPr/>
          </a:p>
        </p:txBody>
      </p:sp>
      <p:pic>
        <p:nvPicPr>
          <p:cNvPr descr="" id="121" name="Picture 2"/>
          <p:cNvPicPr/>
          <p:nvPr/>
        </p:nvPicPr>
        <p:blipFill>
          <a:blip r:embed="rId1"/>
          <a:stretch>
            <a:fillRect/>
          </a:stretch>
        </p:blipFill>
        <p:spPr>
          <a:xfrm>
            <a:off x="3452760" y="725400"/>
            <a:ext cx="8415720" cy="4947840"/>
          </a:xfrm>
          <a:prstGeom prst="rect">
            <a:avLst/>
          </a:prstGeom>
        </p:spPr>
      </p:pic>
      <p:sp>
        <p:nvSpPr>
          <p:cNvPr id="122" name="CustomShape 5"/>
          <p:cNvSpPr/>
          <p:nvPr/>
        </p:nvSpPr>
        <p:spPr>
          <a:xfrm>
            <a:off x="253080" y="1123920"/>
            <a:ext cx="2946240" cy="4600080"/>
          </a:xfrm>
          <a:prstGeom prst="rect">
            <a:avLst/>
          </a:prstGeom>
        </p:spPr>
        <p:txBody>
          <a:bodyPr anchor="ctr" bIns="45000" lIns="90000" rIns="90000" tIns="45000"/>
          <a:p>
            <a:pPr>
              <a:lnSpc>
                <a:spcPct val="90000"/>
              </a:lnSpc>
            </a:pPr>
            <a:r>
              <a:rPr lang="en-US" sz="3600">
                <a:solidFill>
                  <a:srgbClr val="ffffff"/>
                </a:solidFill>
                <a:latin typeface="Corbel"/>
              </a:rPr>
              <a:t>Simplified Display of Complex Data</a:t>
            </a:r>
            <a:endParaRPr/>
          </a:p>
        </p:txBody>
      </p:sp>
      <p:sp>
        <p:nvSpPr>
          <p:cNvPr id="123" name="CustomShape 6"/>
          <p:cNvSpPr/>
          <p:nvPr/>
        </p:nvSpPr>
        <p:spPr>
          <a:xfrm>
            <a:off x="3452760" y="1447920"/>
            <a:ext cx="2261160" cy="4225320"/>
          </a:xfrm>
          <a:prstGeom prst="rect">
            <a:avLst/>
          </a:prstGeom>
          <a:ln w="76320">
            <a:solidFill>
              <a:srgbClr val="92d050"/>
            </a:solidFill>
            <a:round/>
          </a:ln>
        </p:spPr>
      </p:sp>
      <p:sp>
        <p:nvSpPr>
          <p:cNvPr id="124" name="CustomShape 7"/>
          <p:cNvSpPr/>
          <p:nvPr/>
        </p:nvSpPr>
        <p:spPr>
          <a:xfrm>
            <a:off x="5715000" y="1447920"/>
            <a:ext cx="3948480" cy="4225320"/>
          </a:xfrm>
          <a:prstGeom prst="rect">
            <a:avLst/>
          </a:prstGeom>
          <a:ln w="76320">
            <a:solidFill>
              <a:srgbClr val="92d050"/>
            </a:solidFill>
            <a:round/>
          </a:ln>
        </p:spPr>
      </p:sp>
      <p:sp>
        <p:nvSpPr>
          <p:cNvPr id="125" name="CustomShape 8"/>
          <p:cNvSpPr/>
          <p:nvPr/>
        </p:nvSpPr>
        <p:spPr>
          <a:xfrm>
            <a:off x="9664560" y="1447920"/>
            <a:ext cx="2203920" cy="4225320"/>
          </a:xfrm>
          <a:prstGeom prst="rect">
            <a:avLst/>
          </a:prstGeom>
          <a:ln w="76320">
            <a:solidFill>
              <a:srgbClr val="92d050"/>
            </a:solidFill>
            <a:round/>
          </a:ln>
        </p:spPr>
      </p:sp>
      <p:sp>
        <p:nvSpPr>
          <p:cNvPr id="126" name="CustomShape 9"/>
          <p:cNvSpPr/>
          <p:nvPr/>
        </p:nvSpPr>
        <p:spPr>
          <a:xfrm>
            <a:off x="3452760" y="725400"/>
            <a:ext cx="8415720" cy="721440"/>
          </a:xfrm>
          <a:prstGeom prst="rect">
            <a:avLst/>
          </a:prstGeom>
          <a:ln w="76320">
            <a:solidFill>
              <a:srgbClr val="92d050"/>
            </a:solidFill>
            <a:round/>
          </a:ln>
        </p:spPr>
      </p:sp>
      <p:sp>
        <p:nvSpPr>
          <p:cNvPr id="127" name="CustomShape 10"/>
          <p:cNvSpPr/>
          <p:nvPr/>
        </p:nvSpPr>
        <p:spPr>
          <a:xfrm>
            <a:off x="3452760" y="6135840"/>
            <a:ext cx="8319240" cy="455400"/>
          </a:xfrm>
          <a:prstGeom prst="rect">
            <a:avLst/>
          </a:prstGeom>
        </p:spPr>
        <p:txBody>
          <a:bodyPr bIns="45000" lIns="90000" rIns="90000" tIns="45000"/>
          <a:p>
            <a:pPr>
              <a:lnSpc>
                <a:spcPct val="100000"/>
              </a:lnSpc>
            </a:pPr>
            <a:r>
              <a:rPr i="1" lang="en-US" sz="2400">
                <a:solidFill>
                  <a:srgbClr val="000000"/>
                </a:solidFill>
                <a:latin typeface="Corbel"/>
              </a:rPr>
              <a:t>Fire Behavior is worse when the three primary forces are aligned.</a:t>
            </a:r>
            <a:endParaRPr/>
          </a:p>
        </p:txBody>
      </p:sp>
    </p:spTree>
  </p:cSld>
  <p:timing>
    <p:tnLst>
      <p:par>
        <p:cTn dur="indefinite" id="12" nodeType="tmRoot" restart="never">
          <p:childTnLst>
            <p:seq>
              <p:cTn dur="indefinite" id="13" nodeType="mainSeq">
                <p:childTnLst>
                  <p:par>
                    <p:cTn fill="hold" id="14">
                      <p:stCondLst>
                        <p:cond delay="indefinite"/>
                      </p:stCondLst>
                      <p:childTnLst>
                        <p:par>
                          <p:cTn fill="hold" id="15">
                            <p:stCondLst>
                              <p:cond delay="0"/>
                            </p:stCondLst>
                            <p:childTnLst>
                              <p:par>
                                <p:cTn fill="hold" id="16" nodeType="clickEffect" presetClass="entr" presetID="10">
                                  <p:stCondLst>
                                    <p:cond delay="0"/>
                                  </p:stCondLst>
                                  <p:childTnLst>
                                    <p:set>
                                      <p:cBhvr>
                                        <p:cTn dur="1" fill="hold" id="17">
                                          <p:stCondLst>
                                            <p:cond delay="0"/>
                                          </p:stCondLst>
                                        </p:cTn>
                                        <p:attrNameLst>
                                          <p:attrName>style.visibility</p:attrName>
                                        </p:attrNameLst>
                                      </p:cBhvr>
                                      <p:to>
                                        <p:strVal val="visible"/>
                                      </p:to>
                                    </p:set>
                                    <p:animEffect filter="fade" transition="in">
                                      <p:cBhvr additive="repl">
                                        <p:cTn dur="500" fill="freeze" id="18"/>
                                      </p:cBhvr>
                                    </p:animEffect>
                                  </p:childTnLst>
                                </p:cTn>
                              </p:par>
                            </p:childTnLst>
                          </p:cTn>
                        </p:par>
                        <p:par>
                          <p:cTn fill="hold" id="19">
                            <p:stCondLst>
                              <p:cond delay="500"/>
                            </p:stCondLst>
                            <p:childTnLst>
                              <p:par>
                                <p:cTn fill="hold" id="20" nodeType="afterEffect" presetClass="entr" presetID="10">
                                  <p:stCondLst>
                                    <p:cond delay="0"/>
                                  </p:stCondLst>
                                  <p:childTnLst>
                                    <p:set>
                                      <p:cBhvr>
                                        <p:cTn dur="1" fill="hold" id="21">
                                          <p:stCondLst>
                                            <p:cond delay="0"/>
                                          </p:stCondLst>
                                        </p:cTn>
                                        <p:tgtEl>
                                          <p:spTgt spid="126"/>
                                        </p:tgtEl>
                                        <p:attrNameLst>
                                          <p:attrName>style.visibility</p:attrName>
                                        </p:attrNameLst>
                                      </p:cBhvr>
                                      <p:to>
                                        <p:strVal val="visible"/>
                                      </p:to>
                                    </p:set>
                                    <p:animEffect filter="fade" transition="in">
                                      <p:cBhvr additive="repl">
                                        <p:cTn dur="500" fill="freeze" id="22"/>
                                        <p:tgtEl>
                                          <p:spTgt spid="126"/>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stCondLst>
                                    <p:cond delay="0"/>
                                  </p:stCondLst>
                                  <p:childTnLst>
                                    <p:set>
                                      <p:cBhvr>
                                        <p:cTn dur="1" fill="hold" id="26">
                                          <p:stCondLst>
                                            <p:cond delay="0"/>
                                          </p:stCondLst>
                                        </p:cTn>
                                        <p:attrNameLst>
                                          <p:attrName>style.visibility</p:attrName>
                                        </p:attrNameLst>
                                      </p:cBhvr>
                                      <p:to>
                                        <p:strVal val="visible"/>
                                      </p:to>
                                    </p:set>
                                    <p:animEffect filter="fade" transition="in">
                                      <p:cBhvr additive="repl">
                                        <p:cTn dur="500" fill="freeze" id="27"/>
                                      </p:cBhvr>
                                    </p:animEffect>
                                  </p:childTnLst>
                                </p:cTn>
                              </p:par>
                              <p:par>
                                <p:cTn fill="hold" id="28" nodeType="withEffect" presetClass="exit" presetID="10">
                                  <p:stCondLst>
                                    <p:cond delay="0"/>
                                  </p:stCondLst>
                                  <p:childTnLst>
                                    <p:animEffect filter="fade" transition="in">
                                      <p:cBhvr additive="repl">
                                        <p:cTn dur="500" fill="freeze" id="29"/>
                                        <p:tgtEl>
                                          <p:spTgt spid="126"/>
                                        </p:tgtEl>
                                      </p:cBhvr>
                                    </p:animEffect>
                                    <p:set>
                                      <p:cBhvr>
                                        <p:cTn dur="1" fill="hold" id="30">
                                          <p:stCondLst>
                                            <p:cond delay="496"/>
                                          </p:stCondLst>
                                        </p:cTn>
                                        <p:tgtEl>
                                          <p:spTgt spid="126"/>
                                        </p:tgtEl>
                                        <p:attrNameLst>
                                          <p:attrName>style.visibility</p:attrName>
                                        </p:attrNameLst>
                                      </p:cBhvr>
                                      <p:to>
                                        <p:strVal val="hidden"/>
                                      </p:to>
                                    </p:set>
                                  </p:childTnLst>
                                </p:cTn>
                              </p:par>
                            </p:childTnLst>
                          </p:cTn>
                        </p:par>
                        <p:par>
                          <p:cTn fill="hold" id="31">
                            <p:stCondLst>
                              <p:cond delay="500"/>
                            </p:stCondLst>
                            <p:childTnLst>
                              <p:par>
                                <p:cTn fill="hold" id="32" nodeType="afterEffect" presetClass="entr" presetID="10">
                                  <p:stCondLst>
                                    <p:cond delay="0"/>
                                  </p:stCondLst>
                                  <p:childTnLst>
                                    <p:set>
                                      <p:cBhvr>
                                        <p:cTn dur="1" fill="hold" id="33">
                                          <p:stCondLst>
                                            <p:cond delay="0"/>
                                          </p:stCondLst>
                                        </p:cTn>
                                        <p:tgtEl>
                                          <p:spTgt spid="123"/>
                                        </p:tgtEl>
                                        <p:attrNameLst>
                                          <p:attrName>style.visibility</p:attrName>
                                        </p:attrNameLst>
                                      </p:cBhvr>
                                      <p:to>
                                        <p:strVal val="visible"/>
                                      </p:to>
                                    </p:set>
                                    <p:animEffect filter="fade" transition="in">
                                      <p:cBhvr additive="repl">
                                        <p:cTn dur="500" fill="freeze" id="34"/>
                                        <p:tgtEl>
                                          <p:spTgt spid="123"/>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stCondLst>
                                    <p:cond delay="0"/>
                                  </p:stCondLst>
                                  <p:childTnLst>
                                    <p:set>
                                      <p:cBhvr>
                                        <p:cTn dur="1" fill="hold" id="38">
                                          <p:stCondLst>
                                            <p:cond delay="0"/>
                                          </p:stCondLst>
                                        </p:cTn>
                                        <p:attrNameLst>
                                          <p:attrName>style.visibility</p:attrName>
                                        </p:attrNameLst>
                                      </p:cBhvr>
                                      <p:to>
                                        <p:strVal val="visible"/>
                                      </p:to>
                                    </p:set>
                                    <p:animEffect filter="fade" transition="in">
                                      <p:cBhvr additive="repl">
                                        <p:cTn dur="500" fill="freeze" id="39"/>
                                      </p:cBhvr>
                                    </p:animEffect>
                                  </p:childTnLst>
                                </p:cTn>
                              </p:par>
                              <p:par>
                                <p:cTn fill="hold" id="40" nodeType="withEffect" presetClass="exit" presetID="10">
                                  <p:stCondLst>
                                    <p:cond delay="0"/>
                                  </p:stCondLst>
                                  <p:childTnLst>
                                    <p:animEffect filter="fade" transition="in">
                                      <p:cBhvr additive="repl">
                                        <p:cTn dur="500" fill="freeze" id="41"/>
                                        <p:tgtEl>
                                          <p:spTgt spid="123"/>
                                        </p:tgtEl>
                                      </p:cBhvr>
                                    </p:animEffect>
                                    <p:set>
                                      <p:cBhvr>
                                        <p:cTn dur="1" fill="hold" id="42">
                                          <p:stCondLst>
                                            <p:cond delay="496"/>
                                          </p:stCondLst>
                                        </p:cTn>
                                        <p:tgtEl>
                                          <p:spTgt spid="123"/>
                                        </p:tgtEl>
                                        <p:attrNameLst>
                                          <p:attrName>style.visibility</p:attrName>
                                        </p:attrNameLst>
                                      </p:cBhvr>
                                      <p:to>
                                        <p:strVal val="hidden"/>
                                      </p:to>
                                    </p:set>
                                  </p:childTnLst>
                                </p:cTn>
                              </p:par>
                            </p:childTnLst>
                          </p:cTn>
                        </p:par>
                        <p:par>
                          <p:cTn fill="hold" id="43">
                            <p:stCondLst>
                              <p:cond delay="500"/>
                            </p:stCondLst>
                            <p:childTnLst>
                              <p:par>
                                <p:cTn fill="hold" id="44" nodeType="afterEffect" presetClass="entr" presetID="10">
                                  <p:stCondLst>
                                    <p:cond delay="0"/>
                                  </p:stCondLst>
                                  <p:childTnLst>
                                    <p:set>
                                      <p:cBhvr>
                                        <p:cTn dur="1" fill="hold" id="45">
                                          <p:stCondLst>
                                            <p:cond delay="0"/>
                                          </p:stCondLst>
                                        </p:cTn>
                                        <p:tgtEl>
                                          <p:spTgt spid="124"/>
                                        </p:tgtEl>
                                        <p:attrNameLst>
                                          <p:attrName>style.visibility</p:attrName>
                                        </p:attrNameLst>
                                      </p:cBhvr>
                                      <p:to>
                                        <p:strVal val="visible"/>
                                      </p:to>
                                    </p:set>
                                    <p:animEffect filter="fade" transition="in">
                                      <p:cBhvr additive="repl">
                                        <p:cTn dur="500" fill="freeze" id="46"/>
                                        <p:tgtEl>
                                          <p:spTgt spid="124"/>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stCondLst>
                                    <p:cond delay="0"/>
                                  </p:stCondLst>
                                  <p:childTnLst>
                                    <p:set>
                                      <p:cBhvr>
                                        <p:cTn dur="1" fill="hold" id="50">
                                          <p:stCondLst>
                                            <p:cond delay="0"/>
                                          </p:stCondLst>
                                        </p:cTn>
                                        <p:attrNameLst>
                                          <p:attrName>style.visibility</p:attrName>
                                        </p:attrNameLst>
                                      </p:cBhvr>
                                      <p:to>
                                        <p:strVal val="visible"/>
                                      </p:to>
                                    </p:set>
                                    <p:animEffect filter="fade" transition="in">
                                      <p:cBhvr additive="repl">
                                        <p:cTn dur="500" fill="freeze" id="51"/>
                                      </p:cBhvr>
                                    </p:animEffect>
                                  </p:childTnLst>
                                </p:cTn>
                              </p:par>
                              <p:par>
                                <p:cTn fill="hold" id="52" nodeType="withEffect" presetClass="exit" presetID="10">
                                  <p:stCondLst>
                                    <p:cond delay="0"/>
                                  </p:stCondLst>
                                  <p:childTnLst>
                                    <p:animEffect filter="fade" transition="in">
                                      <p:cBhvr additive="repl">
                                        <p:cTn dur="500" fill="freeze" id="53"/>
                                        <p:tgtEl>
                                          <p:spTgt spid="124"/>
                                        </p:tgtEl>
                                      </p:cBhvr>
                                    </p:animEffect>
                                    <p:set>
                                      <p:cBhvr>
                                        <p:cTn dur="1" fill="hold" id="54">
                                          <p:stCondLst>
                                            <p:cond delay="496"/>
                                          </p:stCondLst>
                                        </p:cTn>
                                        <p:tgtEl>
                                          <p:spTgt spid="124"/>
                                        </p:tgtEl>
                                        <p:attrNameLst>
                                          <p:attrName>style.visibility</p:attrName>
                                        </p:attrNameLst>
                                      </p:cBhvr>
                                      <p:to>
                                        <p:strVal val="hidden"/>
                                      </p:to>
                                    </p:set>
                                  </p:childTnLst>
                                </p:cTn>
                              </p:par>
                            </p:childTnLst>
                          </p:cTn>
                        </p:par>
                        <p:par>
                          <p:cTn fill="hold" id="55">
                            <p:stCondLst>
                              <p:cond delay="500"/>
                            </p:stCondLst>
                            <p:childTnLst>
                              <p:par>
                                <p:cTn fill="hold" id="56" nodeType="afterEffect" presetClass="entr" presetID="10">
                                  <p:stCondLst>
                                    <p:cond delay="0"/>
                                  </p:stCondLst>
                                  <p:childTnLst>
                                    <p:set>
                                      <p:cBhvr>
                                        <p:cTn dur="1" fill="hold" id="57">
                                          <p:stCondLst>
                                            <p:cond delay="0"/>
                                          </p:stCondLst>
                                        </p:cTn>
                                        <p:tgtEl>
                                          <p:spTgt spid="125"/>
                                        </p:tgtEl>
                                        <p:attrNameLst>
                                          <p:attrName>style.visibility</p:attrName>
                                        </p:attrNameLst>
                                      </p:cBhvr>
                                      <p:to>
                                        <p:strVal val="visible"/>
                                      </p:to>
                                    </p:set>
                                    <p:animEffect filter="fade" transition="in">
                                      <p:cBhvr additive="repl">
                                        <p:cTn dur="500" fill="freeze" id="58"/>
                                        <p:tgtEl>
                                          <p:spTgt spid="125"/>
                                        </p:tgtEl>
                                      </p:cBhvr>
                                    </p:animEffect>
                                  </p:childTnLst>
                                </p:cTn>
                              </p:par>
                            </p:childTnLst>
                          </p:cTn>
                        </p:par>
                      </p:childTnLst>
                    </p:cTn>
                  </p:par>
                  <p:par>
                    <p:cTn fill="hold" id="59">
                      <p:stCondLst>
                        <p:cond delay="indefinite"/>
                      </p:stCondLst>
                      <p:childTnLst>
                        <p:par>
                          <p:cTn fill="hold" id="60">
                            <p:stCondLst>
                              <p:cond delay="0"/>
                            </p:stCondLst>
                            <p:childTnLst>
                              <p:par>
                                <p:cTn fill="hold" id="61" nodeType="clickEffect" presetClass="entr" presetID="10">
                                  <p:stCondLst>
                                    <p:cond delay="0"/>
                                  </p:stCondLst>
                                  <p:childTnLst>
                                    <p:set>
                                      <p:cBhvr>
                                        <p:cTn dur="1" fill="hold" id="62">
                                          <p:stCondLst>
                                            <p:cond delay="0"/>
                                          </p:stCondLst>
                                        </p:cTn>
                                        <p:tgtEl>
                                          <p:spTgt spid="127"/>
                                        </p:tgtEl>
                                        <p:attrNameLst>
                                          <p:attrName>style.visibility</p:attrName>
                                        </p:attrNameLst>
                                      </p:cBhvr>
                                      <p:to>
                                        <p:strVal val="visible"/>
                                      </p:to>
                                    </p:set>
                                    <p:animEffect filter="fade" transition="in">
                                      <p:cBhvr additive="repl">
                                        <p:cTn dur="500" fill="freeze" id="63"/>
                                        <p:tgtEl>
                                          <p:spTgt spid="127"/>
                                        </p:tgtEl>
                                      </p:cBhvr>
                                    </p:animEffect>
                                  </p:childTnLst>
                                </p:cTn>
                              </p:par>
                              <p:par>
                                <p:cTn fill="hold" id="64" nodeType="withEffect" presetClass="exit" presetID="10">
                                  <p:stCondLst>
                                    <p:cond delay="0"/>
                                  </p:stCondLst>
                                  <p:childTnLst>
                                    <p:animEffect filter="fade" transition="in">
                                      <p:cBhvr additive="repl">
                                        <p:cTn dur="500" fill="freeze" id="65"/>
                                        <p:tgtEl>
                                          <p:spTgt spid="125"/>
                                        </p:tgtEl>
                                      </p:cBhvr>
                                    </p:animEffect>
                                    <p:set>
                                      <p:cBhvr>
                                        <p:cTn dur="1" fill="hold" id="66">
                                          <p:stCondLst>
                                            <p:cond delay="496"/>
                                          </p:stCondLst>
                                        </p:cTn>
                                        <p:tgtEl>
                                          <p:spTgt spid="12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253080" y="1123920"/>
            <a:ext cx="2946240" cy="4600080"/>
          </a:xfrm>
          <a:prstGeom prst="rect">
            <a:avLst/>
          </a:prstGeom>
        </p:spPr>
        <p:txBody>
          <a:bodyPr anchor="ctr" bIns="45000" lIns="90000" rIns="90000" tIns="45000"/>
          <a:p>
            <a:pPr>
              <a:lnSpc>
                <a:spcPct val="90000"/>
              </a:lnSpc>
            </a:pPr>
            <a:r>
              <a:rPr lang="en-US" sz="3600">
                <a:solidFill>
                  <a:srgbClr val="ffffff"/>
                </a:solidFill>
                <a:latin typeface="Corbel"/>
              </a:rPr>
              <a:t>Software Architecture</a:t>
            </a:r>
            <a:endParaRPr/>
          </a:p>
        </p:txBody>
      </p:sp>
      <p:sp>
        <p:nvSpPr>
          <p:cNvPr id="129" name="CustomShape 2"/>
          <p:cNvSpPr/>
          <p:nvPr/>
        </p:nvSpPr>
        <p:spPr>
          <a:xfrm>
            <a:off x="221760" y="6165000"/>
            <a:ext cx="11739240" cy="394560"/>
          </a:xfrm>
          <a:prstGeom prst="rect">
            <a:avLst/>
          </a:prstGeom>
        </p:spPr>
        <p:txBody>
          <a:bodyPr bIns="45000" lIns="90000" rIns="90000" tIns="45000"/>
          <a:p>
            <a:pPr>
              <a:lnSpc>
                <a:spcPct val="100000"/>
              </a:lnSpc>
            </a:pPr>
            <a:r>
              <a:rPr lang="en-US" sz="2000">
                <a:solidFill>
                  <a:srgbClr val="000000"/>
                </a:solidFill>
                <a:latin typeface="Corbel"/>
              </a:rPr>
              <a:t>NetBeans manages the installation, discovery and update of service providers and ancillary modules.</a:t>
            </a:r>
            <a:endParaRPr/>
          </a:p>
        </p:txBody>
      </p:sp>
      <p:sp>
        <p:nvSpPr>
          <p:cNvPr id="130" name="CustomShape 3"/>
          <p:cNvSpPr/>
          <p:nvPr/>
        </p:nvSpPr>
        <p:spPr>
          <a:xfrm>
            <a:off x="3547800" y="4734360"/>
            <a:ext cx="7542720" cy="1294200"/>
          </a:xfrm>
          <a:prstGeom prst="roundRect">
            <a:avLst>
              <a:gd fmla="val 16667" name="adj"/>
            </a:avLst>
          </a:prstGeom>
          <a:solidFill>
            <a:srgbClr val="b19c7d"/>
          </a:solidFill>
          <a:ln w="10800">
            <a:solidFill>
              <a:srgbClr val="a5300f"/>
            </a:solidFill>
            <a:round/>
          </a:ln>
        </p:spPr>
      </p:sp>
      <p:sp>
        <p:nvSpPr>
          <p:cNvPr id="131" name="CustomShape 4"/>
          <p:cNvSpPr/>
          <p:nvPr/>
        </p:nvSpPr>
        <p:spPr>
          <a:xfrm>
            <a:off x="3776400" y="4962960"/>
            <a:ext cx="243720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NetBeans Platform</a:t>
            </a:r>
            <a:endParaRPr/>
          </a:p>
        </p:txBody>
      </p:sp>
      <p:sp>
        <p:nvSpPr>
          <p:cNvPr id="132" name="CustomShape 5"/>
          <p:cNvSpPr/>
          <p:nvPr/>
        </p:nvSpPr>
        <p:spPr>
          <a:xfrm>
            <a:off x="8500680" y="4962960"/>
            <a:ext cx="234324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WorldWind SDK</a:t>
            </a:r>
            <a:endParaRPr/>
          </a:p>
        </p:txBody>
      </p:sp>
      <p:sp>
        <p:nvSpPr>
          <p:cNvPr id="133" name="CustomShape 6"/>
          <p:cNvSpPr/>
          <p:nvPr/>
        </p:nvSpPr>
        <p:spPr>
          <a:xfrm>
            <a:off x="6335640" y="4952520"/>
            <a:ext cx="199224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Libs: VisAD, JFreeChart</a:t>
            </a:r>
            <a:endParaRPr/>
          </a:p>
        </p:txBody>
      </p:sp>
      <p:sp>
        <p:nvSpPr>
          <p:cNvPr id="134" name="CustomShape 7"/>
          <p:cNvSpPr/>
          <p:nvPr/>
        </p:nvSpPr>
        <p:spPr>
          <a:xfrm>
            <a:off x="8424360" y="2679120"/>
            <a:ext cx="2343240" cy="913320"/>
          </a:xfrm>
          <a:prstGeom prst="roundRect">
            <a:avLst>
              <a:gd fmla="val 16667" name="adj"/>
            </a:avLst>
          </a:prstGeom>
          <a:solidFill>
            <a:srgbClr val="d55816"/>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WorldWind NetBeans Module</a:t>
            </a:r>
            <a:endParaRPr/>
          </a:p>
        </p:txBody>
      </p:sp>
      <p:sp>
        <p:nvSpPr>
          <p:cNvPr id="135" name="CustomShape 8"/>
          <p:cNvSpPr/>
          <p:nvPr/>
        </p:nvSpPr>
        <p:spPr>
          <a:xfrm>
            <a:off x="4766760" y="2753280"/>
            <a:ext cx="2266200" cy="913320"/>
          </a:xfrm>
          <a:prstGeom prst="roundRect">
            <a:avLst>
              <a:gd fmla="val 16667" name="adj"/>
            </a:avLst>
          </a:prstGeom>
          <a:solidFill>
            <a:srgbClr val="d55816"/>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Emxsys APIs</a:t>
            </a:r>
            <a:endParaRPr/>
          </a:p>
        </p:txBody>
      </p:sp>
      <p:sp>
        <p:nvSpPr>
          <p:cNvPr id="136" name="CustomShape 9"/>
          <p:cNvSpPr/>
          <p:nvPr/>
        </p:nvSpPr>
        <p:spPr>
          <a:xfrm>
            <a:off x="4816080" y="771840"/>
            <a:ext cx="2207520" cy="913320"/>
          </a:xfrm>
          <a:prstGeom prst="roundRect">
            <a:avLst>
              <a:gd fmla="val 16667" name="adj"/>
            </a:avLst>
          </a:prstGeom>
          <a:solidFill>
            <a:srgbClr val="a5300f"/>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CPS Plugin</a:t>
            </a:r>
            <a:endParaRPr/>
          </a:p>
        </p:txBody>
      </p:sp>
      <p:sp>
        <p:nvSpPr>
          <p:cNvPr id="137" name="CustomShape 10"/>
          <p:cNvSpPr/>
          <p:nvPr/>
        </p:nvSpPr>
        <p:spPr>
          <a:xfrm rot="5400000">
            <a:off x="5515920" y="1977120"/>
            <a:ext cx="887760" cy="509400"/>
          </a:xfrm>
          <a:prstGeom prst="leftRightArrow">
            <a:avLst>
              <a:gd fmla="val 50000" name="adj1"/>
              <a:gd fmla="val 50000" name="adj2"/>
            </a:avLst>
          </a:prstGeom>
          <a:solidFill>
            <a:srgbClr val="a5300f"/>
          </a:solidFill>
          <a:ln w="10800">
            <a:solidFill>
              <a:srgbClr val="7a230b"/>
            </a:solidFill>
            <a:round/>
          </a:ln>
        </p:spPr>
      </p:sp>
      <p:sp>
        <p:nvSpPr>
          <p:cNvPr id="138" name="CustomShape 11"/>
          <p:cNvSpPr/>
          <p:nvPr/>
        </p:nvSpPr>
        <p:spPr>
          <a:xfrm>
            <a:off x="7096320" y="2907720"/>
            <a:ext cx="1251000" cy="532440"/>
          </a:xfrm>
          <a:prstGeom prst="leftRightArrow">
            <a:avLst>
              <a:gd fmla="val 50000" name="adj1"/>
              <a:gd fmla="val 50000" name="adj2"/>
            </a:avLst>
          </a:prstGeom>
          <a:solidFill>
            <a:srgbClr val="a5300f"/>
          </a:solidFill>
          <a:ln w="10800">
            <a:solidFill>
              <a:srgbClr val="7a230b"/>
            </a:solidFill>
            <a:round/>
          </a:ln>
        </p:spPr>
      </p:sp>
      <p:sp>
        <p:nvSpPr>
          <p:cNvPr id="139" name="CustomShape 12"/>
          <p:cNvSpPr/>
          <p:nvPr/>
        </p:nvSpPr>
        <p:spPr>
          <a:xfrm rot="5400000">
            <a:off x="8988120" y="4021920"/>
            <a:ext cx="1368360" cy="509400"/>
          </a:xfrm>
          <a:prstGeom prst="leftRightArrow">
            <a:avLst>
              <a:gd fmla="val 50000" name="adj1"/>
              <a:gd fmla="val 50000" name="adj2"/>
            </a:avLst>
          </a:prstGeom>
          <a:solidFill>
            <a:srgbClr val="a5300f"/>
          </a:solidFill>
          <a:ln w="10800">
            <a:solidFill>
              <a:srgbClr val="7a230b"/>
            </a:solidFill>
            <a:round/>
          </a:ln>
        </p:spPr>
      </p:sp>
      <p:sp>
        <p:nvSpPr>
          <p:cNvPr id="140" name="CustomShape 13"/>
          <p:cNvSpPr/>
          <p:nvPr/>
        </p:nvSpPr>
        <p:spPr>
          <a:xfrm rot="5400000">
            <a:off x="5515920" y="3958200"/>
            <a:ext cx="887760" cy="509400"/>
          </a:xfrm>
          <a:prstGeom prst="leftRightArrow">
            <a:avLst>
              <a:gd fmla="val 50000" name="adj1"/>
              <a:gd fmla="val 50000" name="adj2"/>
            </a:avLst>
          </a:prstGeom>
          <a:solidFill>
            <a:srgbClr val="a5300f"/>
          </a:solidFill>
          <a:ln w="10800">
            <a:solidFill>
              <a:srgbClr val="7a230b"/>
            </a:solidFill>
            <a:round/>
          </a:ln>
        </p:spPr>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CustomShape 1"/>
          <p:cNvSpPr/>
          <p:nvPr/>
        </p:nvSpPr>
        <p:spPr>
          <a:xfrm>
            <a:off x="253080" y="1123920"/>
            <a:ext cx="2946240" cy="4600080"/>
          </a:xfrm>
          <a:prstGeom prst="rect">
            <a:avLst/>
          </a:prstGeom>
        </p:spPr>
        <p:txBody>
          <a:bodyPr anchor="ctr" bIns="45000" lIns="90000" rIns="90000" tIns="45000"/>
          <a:p>
            <a:pPr>
              <a:lnSpc>
                <a:spcPct val="90000"/>
              </a:lnSpc>
            </a:pPr>
            <a:r>
              <a:rPr lang="en-US" sz="3600">
                <a:solidFill>
                  <a:srgbClr val="ffffff"/>
                </a:solidFill>
                <a:latin typeface="Corbel"/>
              </a:rPr>
              <a:t>NetBeans Modular Architecture</a:t>
            </a:r>
            <a:endParaRPr/>
          </a:p>
        </p:txBody>
      </p:sp>
      <p:sp>
        <p:nvSpPr>
          <p:cNvPr id="142" name="CustomShape 2"/>
          <p:cNvSpPr/>
          <p:nvPr/>
        </p:nvSpPr>
        <p:spPr>
          <a:xfrm>
            <a:off x="3943080" y="1981080"/>
            <a:ext cx="2266200" cy="748080"/>
          </a:xfrm>
          <a:prstGeom prst="roundRect">
            <a:avLst>
              <a:gd fmla="val 16667" name="adj"/>
            </a:avLst>
          </a:prstGeom>
          <a:solidFill>
            <a:srgbClr val="d55816"/>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Time API</a:t>
            </a:r>
            <a:endParaRPr/>
          </a:p>
        </p:txBody>
      </p:sp>
      <p:sp>
        <p:nvSpPr>
          <p:cNvPr id="143" name="CustomShape 3"/>
          <p:cNvSpPr/>
          <p:nvPr/>
        </p:nvSpPr>
        <p:spPr>
          <a:xfrm>
            <a:off x="4451040" y="2540160"/>
            <a:ext cx="2266200" cy="710280"/>
          </a:xfrm>
          <a:prstGeom prst="roundRect">
            <a:avLst>
              <a:gd fmla="val 16667" name="adj"/>
            </a:avLst>
          </a:prstGeom>
          <a:solidFill>
            <a:srgbClr val="d55816"/>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Weather API</a:t>
            </a:r>
            <a:endParaRPr/>
          </a:p>
        </p:txBody>
      </p:sp>
      <p:sp>
        <p:nvSpPr>
          <p:cNvPr id="144" name="CustomShape 4"/>
          <p:cNvSpPr/>
          <p:nvPr/>
        </p:nvSpPr>
        <p:spPr>
          <a:xfrm>
            <a:off x="3860640" y="4724280"/>
            <a:ext cx="7542720" cy="1294200"/>
          </a:xfrm>
          <a:prstGeom prst="roundRect">
            <a:avLst>
              <a:gd fmla="val 16667" name="adj"/>
            </a:avLst>
          </a:prstGeom>
          <a:solidFill>
            <a:srgbClr val="b19c7d"/>
          </a:solidFill>
          <a:ln w="10800">
            <a:solidFill>
              <a:srgbClr val="a5300f"/>
            </a:solidFill>
            <a:round/>
          </a:ln>
        </p:spPr>
      </p:sp>
      <p:sp>
        <p:nvSpPr>
          <p:cNvPr id="145" name="CustomShape 5"/>
          <p:cNvSpPr/>
          <p:nvPr/>
        </p:nvSpPr>
        <p:spPr>
          <a:xfrm>
            <a:off x="4089240" y="4952880"/>
            <a:ext cx="243720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USA LANDFIRE WMS</a:t>
            </a:r>
            <a:endParaRPr/>
          </a:p>
        </p:txBody>
      </p:sp>
      <p:sp>
        <p:nvSpPr>
          <p:cNvPr id="146" name="CustomShape 6"/>
          <p:cNvSpPr/>
          <p:nvPr/>
        </p:nvSpPr>
        <p:spPr>
          <a:xfrm>
            <a:off x="8813880" y="4952880"/>
            <a:ext cx="234324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Manual Fuel Model Selection</a:t>
            </a:r>
            <a:endParaRPr/>
          </a:p>
        </p:txBody>
      </p:sp>
      <p:sp>
        <p:nvSpPr>
          <p:cNvPr id="147" name="CustomShape 7"/>
          <p:cNvSpPr/>
          <p:nvPr/>
        </p:nvSpPr>
        <p:spPr>
          <a:xfrm>
            <a:off x="6668280" y="4942440"/>
            <a:ext cx="1992240" cy="913320"/>
          </a:xfrm>
          <a:prstGeom prst="roundRect">
            <a:avLst>
              <a:gd fmla="val 16667" name="adj"/>
            </a:avLst>
          </a:prstGeom>
          <a:solidFill>
            <a:srgbClr val="323232"/>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Catalonia GeoTiffs</a:t>
            </a:r>
            <a:endParaRPr/>
          </a:p>
        </p:txBody>
      </p:sp>
      <p:sp>
        <p:nvSpPr>
          <p:cNvPr id="148" name="CustomShape 8"/>
          <p:cNvSpPr/>
          <p:nvPr/>
        </p:nvSpPr>
        <p:spPr>
          <a:xfrm>
            <a:off x="5079960" y="3048120"/>
            <a:ext cx="2266200" cy="773640"/>
          </a:xfrm>
          <a:prstGeom prst="roundRect">
            <a:avLst>
              <a:gd fmla="val 16667" name="adj"/>
            </a:avLst>
          </a:prstGeom>
          <a:solidFill>
            <a:srgbClr val="d55816"/>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Wildfire API</a:t>
            </a:r>
            <a:endParaRPr/>
          </a:p>
        </p:txBody>
      </p:sp>
      <p:sp>
        <p:nvSpPr>
          <p:cNvPr id="149" name="CustomShape 9"/>
          <p:cNvSpPr/>
          <p:nvPr/>
        </p:nvSpPr>
        <p:spPr>
          <a:xfrm>
            <a:off x="4763880" y="762120"/>
            <a:ext cx="2664720" cy="913320"/>
          </a:xfrm>
          <a:prstGeom prst="roundRect">
            <a:avLst>
              <a:gd fmla="val 16667" name="adj"/>
            </a:avLst>
          </a:prstGeom>
          <a:solidFill>
            <a:srgbClr val="a5300f"/>
          </a:solidFill>
          <a:ln w="10800">
            <a:solidFill>
              <a:srgbClr val="7a230b"/>
            </a:solidFill>
            <a:round/>
          </a:ln>
        </p:spPr>
        <p:txBody>
          <a:bodyPr anchor="ctr" bIns="45000" lIns="90000" rIns="90000" tIns="45000"/>
          <a:p>
            <a:pPr algn="ctr">
              <a:lnSpc>
                <a:spcPct val="100000"/>
              </a:lnSpc>
            </a:pPr>
            <a:r>
              <a:rPr lang="en-US" sz="2000">
                <a:solidFill>
                  <a:srgbClr val="ffffff"/>
                </a:solidFill>
                <a:latin typeface="Corbel"/>
              </a:rPr>
              <a:t>Fireground Module</a:t>
            </a:r>
            <a:endParaRPr/>
          </a:p>
        </p:txBody>
      </p:sp>
      <p:sp>
        <p:nvSpPr>
          <p:cNvPr id="150" name="CustomShape 10"/>
          <p:cNvSpPr/>
          <p:nvPr/>
        </p:nvSpPr>
        <p:spPr>
          <a:xfrm rot="5400000">
            <a:off x="5500440" y="2106000"/>
            <a:ext cx="1370520" cy="509400"/>
          </a:xfrm>
          <a:prstGeom prst="leftRightArrow">
            <a:avLst>
              <a:gd fmla="val 50000" name="adj1"/>
              <a:gd fmla="val 50000" name="adj2"/>
            </a:avLst>
          </a:prstGeom>
          <a:solidFill>
            <a:srgbClr val="a5300f"/>
          </a:solidFill>
          <a:ln w="10800">
            <a:solidFill>
              <a:srgbClr val="7a230b"/>
            </a:solidFill>
            <a:round/>
          </a:ln>
        </p:spPr>
      </p:sp>
      <p:sp>
        <p:nvSpPr>
          <p:cNvPr id="151" name="CustomShape 11"/>
          <p:cNvSpPr/>
          <p:nvPr/>
        </p:nvSpPr>
        <p:spPr>
          <a:xfrm rot="5400000">
            <a:off x="5736600" y="4024440"/>
            <a:ext cx="887760" cy="509400"/>
          </a:xfrm>
          <a:prstGeom prst="leftRightArrow">
            <a:avLst>
              <a:gd fmla="val 50000" name="adj1"/>
              <a:gd fmla="val 50000" name="adj2"/>
            </a:avLst>
          </a:prstGeom>
          <a:solidFill>
            <a:srgbClr val="a5300f"/>
          </a:solidFill>
          <a:ln w="10800">
            <a:solidFill>
              <a:srgbClr val="7a230b"/>
            </a:solidFill>
            <a:round/>
          </a:ln>
        </p:spPr>
      </p:sp>
      <p:sp>
        <p:nvSpPr>
          <p:cNvPr id="152" name="CustomShape 12"/>
          <p:cNvSpPr/>
          <p:nvPr/>
        </p:nvSpPr>
        <p:spPr>
          <a:xfrm>
            <a:off x="6861240" y="4354920"/>
            <a:ext cx="2896200" cy="363960"/>
          </a:xfrm>
          <a:prstGeom prst="rect">
            <a:avLst/>
          </a:prstGeom>
        </p:spPr>
        <p:txBody>
          <a:bodyPr bIns="45000" lIns="90000" rIns="90000" tIns="45000" wrap="none"/>
          <a:p>
            <a:pPr>
              <a:lnSpc>
                <a:spcPct val="100000"/>
              </a:lnSpc>
            </a:pPr>
            <a:r>
              <a:rPr lang="en-US">
                <a:solidFill>
                  <a:srgbClr val="000000"/>
                </a:solidFill>
                <a:latin typeface="Corbel"/>
              </a:rPr>
              <a:t>Fuel Model Service Providers</a:t>
            </a:r>
            <a:endParaRPr/>
          </a:p>
        </p:txBody>
      </p:sp>
      <p:sp>
        <p:nvSpPr>
          <p:cNvPr id="153" name="CustomShape 13"/>
          <p:cNvSpPr/>
          <p:nvPr/>
        </p:nvSpPr>
        <p:spPr>
          <a:xfrm>
            <a:off x="221760" y="6165000"/>
            <a:ext cx="11739240" cy="394560"/>
          </a:xfrm>
          <a:prstGeom prst="rect">
            <a:avLst/>
          </a:prstGeom>
        </p:spPr>
        <p:txBody>
          <a:bodyPr bIns="45000" lIns="90000" rIns="90000" tIns="45000"/>
          <a:p>
            <a:pPr>
              <a:lnSpc>
                <a:spcPct val="100000"/>
              </a:lnSpc>
            </a:pPr>
            <a:r>
              <a:rPr lang="en-US" sz="2000">
                <a:solidFill>
                  <a:srgbClr val="000000"/>
                </a:solidFill>
                <a:latin typeface="Corbel"/>
              </a:rPr>
              <a:t>NetBeans manages the installation, discovery and update of service providers and ancillary modules.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